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 id="2147483707" r:id="rId2"/>
  </p:sldMasterIdLst>
  <p:notesMasterIdLst>
    <p:notesMasterId r:id="rId52"/>
  </p:notesMasterIdLst>
  <p:sldIdLst>
    <p:sldId id="270" r:id="rId3"/>
    <p:sldId id="333" r:id="rId4"/>
    <p:sldId id="304" r:id="rId5"/>
    <p:sldId id="381" r:id="rId6"/>
    <p:sldId id="262" r:id="rId7"/>
    <p:sldId id="263" r:id="rId8"/>
    <p:sldId id="382" r:id="rId9"/>
    <p:sldId id="383" r:id="rId10"/>
    <p:sldId id="384" r:id="rId11"/>
    <p:sldId id="385" r:id="rId12"/>
    <p:sldId id="283" r:id="rId13"/>
    <p:sldId id="380" r:id="rId14"/>
    <p:sldId id="342" r:id="rId15"/>
    <p:sldId id="361" r:id="rId16"/>
    <p:sldId id="362" r:id="rId17"/>
    <p:sldId id="364" r:id="rId18"/>
    <p:sldId id="375" r:id="rId19"/>
    <p:sldId id="365" r:id="rId20"/>
    <p:sldId id="366" r:id="rId21"/>
    <p:sldId id="367" r:id="rId22"/>
    <p:sldId id="360" r:id="rId23"/>
    <p:sldId id="338" r:id="rId24"/>
    <p:sldId id="358" r:id="rId25"/>
    <p:sldId id="368" r:id="rId26"/>
    <p:sldId id="369" r:id="rId27"/>
    <p:sldId id="370" r:id="rId28"/>
    <p:sldId id="359" r:id="rId29"/>
    <p:sldId id="355" r:id="rId30"/>
    <p:sldId id="316" r:id="rId31"/>
    <p:sldId id="325" r:id="rId32"/>
    <p:sldId id="356" r:id="rId33"/>
    <p:sldId id="376" r:id="rId34"/>
    <p:sldId id="371" r:id="rId35"/>
    <p:sldId id="377" r:id="rId36"/>
    <p:sldId id="257" r:id="rId37"/>
    <p:sldId id="307" r:id="rId38"/>
    <p:sldId id="353" r:id="rId39"/>
    <p:sldId id="373" r:id="rId40"/>
    <p:sldId id="374" r:id="rId41"/>
    <p:sldId id="309" r:id="rId42"/>
    <p:sldId id="310" r:id="rId43"/>
    <p:sldId id="372" r:id="rId44"/>
    <p:sldId id="379" r:id="rId45"/>
    <p:sldId id="378" r:id="rId46"/>
    <p:sldId id="363" r:id="rId47"/>
    <p:sldId id="334" r:id="rId48"/>
    <p:sldId id="336" r:id="rId49"/>
    <p:sldId id="335" r:id="rId50"/>
    <p:sldId id="272" r:id="rId51"/>
  </p:sldIdLst>
  <p:sldSz cx="12192000" cy="6858000"/>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M User" initials="LM" lastIdx="1" clrIdx="0">
    <p:extLst>
      <p:ext uri="{19B8F6BF-5375-455C-9EA6-DF929625EA0E}">
        <p15:presenceInfo xmlns:p15="http://schemas.microsoft.com/office/powerpoint/2012/main" userId="LM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CA1"/>
    <a:srgbClr val="6C6C6C"/>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57" autoAdjust="0"/>
    <p:restoredTop sz="88496" autoAdjust="0"/>
  </p:normalViewPr>
  <p:slideViewPr>
    <p:cSldViewPr>
      <p:cViewPr>
        <p:scale>
          <a:sx n="79" d="100"/>
          <a:sy n="79" d="100"/>
        </p:scale>
        <p:origin x="216" y="6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40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8/24/23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
        <p:nvSpPr>
          <p:cNvPr id="4" name="TextBox 3"/>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52020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xfrm>
            <a:off x="1150938" y="692150"/>
            <a:ext cx="4556125" cy="3416300"/>
          </a:xfrm>
          <a:ln/>
        </p:spPr>
      </p:sp>
      <p:sp>
        <p:nvSpPr>
          <p:cNvPr id="1741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itchFamily="34" charset="0"/>
            </a:endParaRPr>
          </a:p>
        </p:txBody>
      </p:sp>
      <p:sp>
        <p:nvSpPr>
          <p:cNvPr id="2" name="TextBox 1"/>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1921279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xfrm>
            <a:off x="1150938" y="692150"/>
            <a:ext cx="4556125" cy="3416300"/>
          </a:xfrm>
          <a:ln/>
        </p:spPr>
      </p:sp>
      <p:sp>
        <p:nvSpPr>
          <p:cNvPr id="1945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itchFamily="34" charset="0"/>
            </a:endParaRPr>
          </a:p>
        </p:txBody>
      </p:sp>
      <p:sp>
        <p:nvSpPr>
          <p:cNvPr id="2" name="TextBox 1"/>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1376725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xfrm>
            <a:off x="393700" y="692150"/>
            <a:ext cx="6070600" cy="3416300"/>
          </a:xfrm>
          <a:ln/>
        </p:spPr>
      </p:sp>
      <p:sp>
        <p:nvSpPr>
          <p:cNvPr id="2150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itchFamily="34" charset="0"/>
            </a:endParaRPr>
          </a:p>
        </p:txBody>
      </p:sp>
      <p:sp>
        <p:nvSpPr>
          <p:cNvPr id="2" name="TextBox 1"/>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1642733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xfrm>
            <a:off x="1150938" y="692150"/>
            <a:ext cx="4556125" cy="3416300"/>
          </a:xfrm>
          <a:ln/>
        </p:spPr>
      </p:sp>
      <p:sp>
        <p:nvSpPr>
          <p:cNvPr id="1945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itchFamily="34" charset="0"/>
            </a:endParaRPr>
          </a:p>
        </p:txBody>
      </p:sp>
      <p:sp>
        <p:nvSpPr>
          <p:cNvPr id="2" name="TextBox 1"/>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1364588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xfrm>
            <a:off x="1150938" y="692150"/>
            <a:ext cx="4556125" cy="3416300"/>
          </a:xfrm>
          <a:ln/>
        </p:spPr>
      </p:sp>
      <p:sp>
        <p:nvSpPr>
          <p:cNvPr id="1945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itchFamily="34" charset="0"/>
            </a:endParaRPr>
          </a:p>
        </p:txBody>
      </p:sp>
      <p:sp>
        <p:nvSpPr>
          <p:cNvPr id="2" name="TextBox 1"/>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1664599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40</a:t>
            </a:fld>
            <a:endParaRPr lang="en-US" dirty="0"/>
          </a:p>
        </p:txBody>
      </p:sp>
    </p:spTree>
    <p:extLst>
      <p:ext uri="{BB962C8B-B14F-4D97-AF65-F5344CB8AC3E}">
        <p14:creationId xmlns:p14="http://schemas.microsoft.com/office/powerpoint/2010/main" val="2341534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p:spPr>
        <p:txBody>
          <a:bodyPr anchor="b" anchorCtr="0"/>
          <a:lstStyle>
            <a:lvl1pPr algn="l">
              <a:defRPr/>
            </a:lvl1pPr>
          </a:lstStyle>
          <a:p>
            <a:r>
              <a:rPr lang="en-US" dirty="0"/>
              <a:t>Click To Edit Title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pic>
        <p:nvPicPr>
          <p:cNvPr id="11" name="Picture 10" descr="C:\Users\njones\Dropbox (2U)\Work\Designing Slides\SMU\Design Brief\logo\logo_datasci_SMU.png">
            <a:extLst>
              <a:ext uri="{FF2B5EF4-FFF2-40B4-BE49-F238E27FC236}">
                <a16:creationId xmlns:a16="http://schemas.microsoft.com/office/drawing/2014/main" id="{6C9BC461-74A3-3B43-A311-BC67E0EEF88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6402" y="6386563"/>
            <a:ext cx="2348007" cy="20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082787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5338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1302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580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418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38906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448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78180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35298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0320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35353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9795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3"/>
            <a:ext cx="103632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963084" y="44069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417638"/>
            <a:ext cx="5386917"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590800"/>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17638"/>
            <a:ext cx="5389033"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22644" y="2590800"/>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4" name="Picture 3" descr="C:\Users\njones\Dropbox (2U)\Work\Designing Slides\SMU\Design Brief\logo\logo_datasci_SMU.png">
            <a:extLst>
              <a:ext uri="{FF2B5EF4-FFF2-40B4-BE49-F238E27FC236}">
                <a16:creationId xmlns:a16="http://schemas.microsoft.com/office/drawing/2014/main" id="{A756B8E1-2372-7141-AD48-1954EB22C3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2778677"/>
            <a:ext cx="7772399" cy="68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12192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Rectangle 13"/>
          <p:cNvSpPr/>
          <p:nvPr userDrawn="1"/>
        </p:nvSpPr>
        <p:spPr>
          <a:xfrm>
            <a:off x="0" y="0"/>
            <a:ext cx="12192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6"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5973234" y="3217864"/>
            <a:ext cx="54610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defRPr sz="2000" b="1">
                <a:solidFill>
                  <a:schemeClr val="tx1"/>
                </a:solidFill>
                <a:latin typeface="Arial" pitchFamily="34" charset="0"/>
                <a:ea typeface="MS PGothic" pitchFamily="34" charset="-128"/>
              </a:defRPr>
            </a:lvl1pPr>
            <a:lvl2pPr marL="742950" indent="-285750">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endParaRPr lang="en-US" altLang="en-US" sz="2000"/>
          </a:p>
        </p:txBody>
      </p:sp>
      <p:sp>
        <p:nvSpPr>
          <p:cNvPr id="1027" name="Rectangle 4"/>
          <p:cNvSpPr>
            <a:spLocks noChangeArrowheads="1"/>
          </p:cNvSpPr>
          <p:nvPr/>
        </p:nvSpPr>
        <p:spPr bwMode="auto">
          <a:xfrm>
            <a:off x="5871633" y="3294064"/>
            <a:ext cx="603251"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defRPr sz="2000" b="1">
                <a:solidFill>
                  <a:schemeClr val="tx1"/>
                </a:solidFill>
                <a:latin typeface="Arial" pitchFamily="34" charset="0"/>
                <a:ea typeface="MS PGothic" pitchFamily="34" charset="-128"/>
              </a:defRPr>
            </a:lvl1pPr>
            <a:lvl2pPr marL="742950" indent="-285750">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endParaRPr lang="en-US" altLang="en-US" sz="2000"/>
          </a:p>
        </p:txBody>
      </p:sp>
      <p:sp>
        <p:nvSpPr>
          <p:cNvPr id="1028" name="Rectangle 5"/>
          <p:cNvSpPr>
            <a:spLocks noChangeArrowheads="1"/>
          </p:cNvSpPr>
          <p:nvPr/>
        </p:nvSpPr>
        <p:spPr bwMode="auto">
          <a:xfrm>
            <a:off x="5795433" y="3217864"/>
            <a:ext cx="603251"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defRPr sz="2000" b="1">
                <a:solidFill>
                  <a:schemeClr val="tx1"/>
                </a:solidFill>
                <a:latin typeface="Arial" pitchFamily="34" charset="0"/>
                <a:ea typeface="MS PGothic" pitchFamily="34" charset="-128"/>
              </a:defRPr>
            </a:lvl1pPr>
            <a:lvl2pPr marL="742950" indent="-285750">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endParaRPr lang="en-US" altLang="en-US" sz="2000"/>
          </a:p>
        </p:txBody>
      </p:sp>
      <p:sp>
        <p:nvSpPr>
          <p:cNvPr id="1029" name="Rectangle 6"/>
          <p:cNvSpPr>
            <a:spLocks noChangeArrowheads="1"/>
          </p:cNvSpPr>
          <p:nvPr/>
        </p:nvSpPr>
        <p:spPr bwMode="auto">
          <a:xfrm>
            <a:off x="5795433" y="3217864"/>
            <a:ext cx="603251"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defRPr sz="2000" b="1">
                <a:solidFill>
                  <a:schemeClr val="tx1"/>
                </a:solidFill>
                <a:latin typeface="Arial" pitchFamily="34" charset="0"/>
                <a:ea typeface="MS PGothic" pitchFamily="34" charset="-128"/>
              </a:defRPr>
            </a:lvl1pPr>
            <a:lvl2pPr marL="742950" indent="-285750">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endParaRPr lang="en-US" altLang="en-US" sz="2000"/>
          </a:p>
        </p:txBody>
      </p:sp>
      <p:sp>
        <p:nvSpPr>
          <p:cNvPr id="1030" name="Rectangle 8"/>
          <p:cNvSpPr>
            <a:spLocks noChangeArrowheads="1"/>
          </p:cNvSpPr>
          <p:nvPr userDrawn="1"/>
        </p:nvSpPr>
        <p:spPr bwMode="auto">
          <a:xfrm>
            <a:off x="5588000" y="3108325"/>
            <a:ext cx="65193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defRPr sz="2000" b="1">
                <a:solidFill>
                  <a:schemeClr val="tx1"/>
                </a:solidFill>
                <a:latin typeface="Arial" pitchFamily="34" charset="0"/>
                <a:ea typeface="MS PGothic" pitchFamily="34" charset="-128"/>
              </a:defRPr>
            </a:lvl1pPr>
            <a:lvl2pPr marL="742950" indent="-285750">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endParaRPr lang="en-US" altLang="en-US" sz="2000"/>
          </a:p>
        </p:txBody>
      </p:sp>
    </p:spTree>
    <p:extLst>
      <p:ext uri="{BB962C8B-B14F-4D97-AF65-F5344CB8AC3E}">
        <p14:creationId xmlns:p14="http://schemas.microsoft.com/office/powerpoint/2010/main" val="1089399594"/>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ctr" rtl="0" eaLnBrk="0" fontAlgn="base" hangingPunct="0">
        <a:lnSpc>
          <a:spcPct val="90000"/>
        </a:lnSpc>
        <a:spcBef>
          <a:spcPct val="0"/>
        </a:spcBef>
        <a:spcAft>
          <a:spcPct val="0"/>
        </a:spcAft>
        <a:defRPr sz="3600" b="1">
          <a:solidFill>
            <a:schemeClr val="tx2"/>
          </a:solidFill>
          <a:latin typeface="+mj-lt"/>
          <a:ea typeface="MS PGothic" pitchFamily="34" charset="-128"/>
          <a:cs typeface="+mj-cs"/>
        </a:defRPr>
      </a:lvl1pPr>
      <a:lvl2pPr algn="ctr" rtl="0" eaLnBrk="0" fontAlgn="base" hangingPunct="0">
        <a:lnSpc>
          <a:spcPct val="90000"/>
        </a:lnSpc>
        <a:spcBef>
          <a:spcPct val="0"/>
        </a:spcBef>
        <a:spcAft>
          <a:spcPct val="0"/>
        </a:spcAft>
        <a:defRPr sz="3600" b="1">
          <a:solidFill>
            <a:schemeClr val="tx2"/>
          </a:solidFill>
          <a:latin typeface="Arial" charset="0"/>
          <a:ea typeface="MS PGothic" pitchFamily="34" charset="-128"/>
        </a:defRPr>
      </a:lvl2pPr>
      <a:lvl3pPr algn="ctr" rtl="0" eaLnBrk="0" fontAlgn="base" hangingPunct="0">
        <a:lnSpc>
          <a:spcPct val="90000"/>
        </a:lnSpc>
        <a:spcBef>
          <a:spcPct val="0"/>
        </a:spcBef>
        <a:spcAft>
          <a:spcPct val="0"/>
        </a:spcAft>
        <a:defRPr sz="3600" b="1">
          <a:solidFill>
            <a:schemeClr val="tx2"/>
          </a:solidFill>
          <a:latin typeface="Arial" charset="0"/>
          <a:ea typeface="MS PGothic" pitchFamily="34" charset="-128"/>
        </a:defRPr>
      </a:lvl3pPr>
      <a:lvl4pPr algn="ctr" rtl="0" eaLnBrk="0" fontAlgn="base" hangingPunct="0">
        <a:lnSpc>
          <a:spcPct val="90000"/>
        </a:lnSpc>
        <a:spcBef>
          <a:spcPct val="0"/>
        </a:spcBef>
        <a:spcAft>
          <a:spcPct val="0"/>
        </a:spcAft>
        <a:defRPr sz="3600" b="1">
          <a:solidFill>
            <a:schemeClr val="tx2"/>
          </a:solidFill>
          <a:latin typeface="Arial" charset="0"/>
          <a:ea typeface="MS PGothic" pitchFamily="34" charset="-128"/>
        </a:defRPr>
      </a:lvl4pPr>
      <a:lvl5pPr algn="ctr" rtl="0" eaLnBrk="0" fontAlgn="base" hangingPunct="0">
        <a:lnSpc>
          <a:spcPct val="90000"/>
        </a:lnSpc>
        <a:spcBef>
          <a:spcPct val="0"/>
        </a:spcBef>
        <a:spcAft>
          <a:spcPct val="0"/>
        </a:spcAft>
        <a:defRPr sz="3600" b="1">
          <a:solidFill>
            <a:schemeClr val="tx2"/>
          </a:solidFill>
          <a:latin typeface="Arial" charset="0"/>
          <a:ea typeface="MS PGothic" pitchFamily="34" charset="-128"/>
        </a:defRPr>
      </a:lvl5pPr>
      <a:lvl6pPr marL="457200" algn="ctr" rtl="0" eaLnBrk="0" fontAlgn="base" hangingPunct="0">
        <a:lnSpc>
          <a:spcPct val="90000"/>
        </a:lnSpc>
        <a:spcBef>
          <a:spcPct val="0"/>
        </a:spcBef>
        <a:spcAft>
          <a:spcPct val="0"/>
        </a:spcAft>
        <a:defRPr sz="3600" b="1">
          <a:solidFill>
            <a:schemeClr val="tx2"/>
          </a:solidFill>
          <a:latin typeface="Arial" charset="0"/>
        </a:defRPr>
      </a:lvl6pPr>
      <a:lvl7pPr marL="914400" algn="ctr" rtl="0" eaLnBrk="0" fontAlgn="base" hangingPunct="0">
        <a:lnSpc>
          <a:spcPct val="90000"/>
        </a:lnSpc>
        <a:spcBef>
          <a:spcPct val="0"/>
        </a:spcBef>
        <a:spcAft>
          <a:spcPct val="0"/>
        </a:spcAft>
        <a:defRPr sz="3600" b="1">
          <a:solidFill>
            <a:schemeClr val="tx2"/>
          </a:solidFill>
          <a:latin typeface="Arial" charset="0"/>
        </a:defRPr>
      </a:lvl7pPr>
      <a:lvl8pPr marL="1371600" algn="ctr" rtl="0" eaLnBrk="0" fontAlgn="base" hangingPunct="0">
        <a:lnSpc>
          <a:spcPct val="90000"/>
        </a:lnSpc>
        <a:spcBef>
          <a:spcPct val="0"/>
        </a:spcBef>
        <a:spcAft>
          <a:spcPct val="0"/>
        </a:spcAft>
        <a:defRPr sz="3600" b="1">
          <a:solidFill>
            <a:schemeClr val="tx2"/>
          </a:solidFill>
          <a:latin typeface="Arial" charset="0"/>
        </a:defRPr>
      </a:lvl8pPr>
      <a:lvl9pPr marL="1828800" algn="ctr" rtl="0" eaLnBrk="0" fontAlgn="base" hangingPunct="0">
        <a:lnSpc>
          <a:spcPct val="90000"/>
        </a:lnSpc>
        <a:spcBef>
          <a:spcPct val="0"/>
        </a:spcBef>
        <a:spcAft>
          <a:spcPct val="0"/>
        </a:spcAft>
        <a:defRPr sz="3600" b="1">
          <a:solidFill>
            <a:schemeClr val="tx2"/>
          </a:solidFill>
          <a:latin typeface="Arial" charset="0"/>
        </a:defRPr>
      </a:lvl9pPr>
    </p:titleStyle>
    <p:body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S PGothic" pitchFamily="34" charset="-128"/>
          <a:cs typeface="+mn-cs"/>
        </a:defRPr>
      </a:lvl1pPr>
      <a:lvl2pPr marL="685800" indent="-228600" algn="l" rtl="0" eaLnBrk="0" fontAlgn="base" hangingPunct="0">
        <a:lnSpc>
          <a:spcPct val="90000"/>
        </a:lnSpc>
        <a:spcBef>
          <a:spcPct val="30000"/>
        </a:spcBef>
        <a:spcAft>
          <a:spcPct val="0"/>
        </a:spcAft>
        <a:buSzPct val="100000"/>
        <a:buChar char="–"/>
        <a:defRPr sz="2800" b="1">
          <a:solidFill>
            <a:schemeClr val="tx1"/>
          </a:solidFill>
          <a:latin typeface="+mn-lt"/>
          <a:ea typeface="MS PGothic" pitchFamily="34" charset="-128"/>
        </a:defRPr>
      </a:lvl2pPr>
      <a:lvl3pPr marL="1143000" indent="-228600" algn="l" rtl="0" eaLnBrk="0" fontAlgn="base" hangingPunct="0">
        <a:lnSpc>
          <a:spcPct val="90000"/>
        </a:lnSpc>
        <a:spcBef>
          <a:spcPct val="30000"/>
        </a:spcBef>
        <a:spcAft>
          <a:spcPct val="0"/>
        </a:spcAft>
        <a:buSzPct val="100000"/>
        <a:buChar char="»"/>
        <a:defRPr sz="2400" b="1">
          <a:solidFill>
            <a:schemeClr val="tx1"/>
          </a:solidFill>
          <a:latin typeface="+mn-lt"/>
          <a:ea typeface="MS PGothic" pitchFamily="34" charset="-128"/>
        </a:defRPr>
      </a:lvl3pPr>
      <a:lvl4pPr marL="1543050" indent="-171450" algn="l" rtl="0" eaLnBrk="0" fontAlgn="base" hangingPunct="0">
        <a:lnSpc>
          <a:spcPct val="90000"/>
        </a:lnSpc>
        <a:spcBef>
          <a:spcPct val="30000"/>
        </a:spcBef>
        <a:spcAft>
          <a:spcPct val="0"/>
        </a:spcAft>
        <a:buSzPct val="100000"/>
        <a:buChar char="•"/>
        <a:defRPr sz="1400" b="1">
          <a:solidFill>
            <a:schemeClr val="tx1"/>
          </a:solidFill>
          <a:latin typeface="+mn-lt"/>
          <a:ea typeface="MS PGothic" pitchFamily="34" charset="-128"/>
        </a:defRPr>
      </a:lvl4pPr>
      <a:lvl5pPr marL="2000250" indent="-171450" algn="ctr" rtl="0" eaLnBrk="0" fontAlgn="base" hangingPunct="0">
        <a:lnSpc>
          <a:spcPct val="90000"/>
        </a:lnSpc>
        <a:spcBef>
          <a:spcPct val="30000"/>
        </a:spcBef>
        <a:spcAft>
          <a:spcPct val="0"/>
        </a:spcAft>
        <a:buChar char="»"/>
        <a:defRPr sz="800">
          <a:solidFill>
            <a:schemeClr val="tx1"/>
          </a:solidFill>
          <a:latin typeface="Times New Roman" pitchFamily="18" charset="0"/>
          <a:ea typeface="MS PGothic" pitchFamily="34" charset="-128"/>
        </a:defRPr>
      </a:lvl5pPr>
      <a:lvl6pPr marL="2457450" indent="-171450" algn="ctr" rtl="0" eaLnBrk="0" fontAlgn="base" hangingPunct="0">
        <a:lnSpc>
          <a:spcPct val="90000"/>
        </a:lnSpc>
        <a:spcBef>
          <a:spcPct val="30000"/>
        </a:spcBef>
        <a:spcAft>
          <a:spcPct val="0"/>
        </a:spcAft>
        <a:defRPr sz="800">
          <a:solidFill>
            <a:schemeClr val="tx1"/>
          </a:solidFill>
          <a:latin typeface="Times New Roman" pitchFamily="18" charset="0"/>
        </a:defRPr>
      </a:lvl6pPr>
      <a:lvl7pPr marL="2914650" indent="-171450" algn="ctr" rtl="0" eaLnBrk="0" fontAlgn="base" hangingPunct="0">
        <a:lnSpc>
          <a:spcPct val="90000"/>
        </a:lnSpc>
        <a:spcBef>
          <a:spcPct val="30000"/>
        </a:spcBef>
        <a:spcAft>
          <a:spcPct val="0"/>
        </a:spcAft>
        <a:defRPr sz="800">
          <a:solidFill>
            <a:schemeClr val="tx1"/>
          </a:solidFill>
          <a:latin typeface="Times New Roman" pitchFamily="18" charset="0"/>
        </a:defRPr>
      </a:lvl7pPr>
      <a:lvl8pPr marL="3371850" indent="-171450" algn="ctr" rtl="0" eaLnBrk="0" fontAlgn="base" hangingPunct="0">
        <a:lnSpc>
          <a:spcPct val="90000"/>
        </a:lnSpc>
        <a:spcBef>
          <a:spcPct val="30000"/>
        </a:spcBef>
        <a:spcAft>
          <a:spcPct val="0"/>
        </a:spcAft>
        <a:defRPr sz="800">
          <a:solidFill>
            <a:schemeClr val="tx1"/>
          </a:solidFill>
          <a:latin typeface="Times New Roman" pitchFamily="18" charset="0"/>
        </a:defRPr>
      </a:lvl8pPr>
      <a:lvl9pPr marL="3829050" indent="-171450" algn="ctr" rtl="0" eaLnBrk="0" fontAlgn="base" hangingPunct="0">
        <a:lnSpc>
          <a:spcPct val="90000"/>
        </a:lnSpc>
        <a:spcBef>
          <a:spcPct val="30000"/>
        </a:spcBef>
        <a:spcAft>
          <a:spcPct val="0"/>
        </a:spcAft>
        <a:defRPr sz="8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historymatters.gmu.edu/d/5168/"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For Live Session Assignment</a:t>
            </a:r>
            <a:r>
              <a:rPr lang="en-US" dirty="0">
                <a:sym typeface="Wingdings" pitchFamily="2" charset="2"/>
              </a:rPr>
              <a:t> (FLS)</a:t>
            </a:r>
            <a:r>
              <a:rPr lang="en-US" dirty="0"/>
              <a:t> </a:t>
            </a:r>
          </a:p>
        </p:txBody>
      </p:sp>
      <p:sp>
        <p:nvSpPr>
          <p:cNvPr id="5" name="Subtitle 4"/>
          <p:cNvSpPr>
            <a:spLocks noGrp="1"/>
          </p:cNvSpPr>
          <p:nvPr>
            <p:ph type="subTitle" idx="1"/>
          </p:nvPr>
        </p:nvSpPr>
        <p:spPr/>
        <p:txBody>
          <a:bodyPr/>
          <a:lstStyle/>
          <a:p>
            <a:r>
              <a:rPr lang="en-US" dirty="0"/>
              <a:t>Unit 1</a:t>
            </a:r>
          </a:p>
        </p:txBody>
      </p:sp>
    </p:spTree>
    <p:extLst>
      <p:ext uri="{BB962C8B-B14F-4D97-AF65-F5344CB8AC3E}">
        <p14:creationId xmlns:p14="http://schemas.microsoft.com/office/powerpoint/2010/main" val="2742512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95435-00EA-A545-A9B3-97B878F91181}"/>
              </a:ext>
            </a:extLst>
          </p:cNvPr>
          <p:cNvSpPr>
            <a:spLocks noGrp="1"/>
          </p:cNvSpPr>
          <p:nvPr>
            <p:ph type="title"/>
          </p:nvPr>
        </p:nvSpPr>
        <p:spPr/>
        <p:txBody>
          <a:bodyPr/>
          <a:lstStyle/>
          <a:p>
            <a:r>
              <a:rPr lang="en-US" dirty="0"/>
              <a:t>Quick Quiz Question 2 (QQ2)</a:t>
            </a:r>
          </a:p>
        </p:txBody>
      </p:sp>
      <p:pic>
        <p:nvPicPr>
          <p:cNvPr id="3" name="Picture 2">
            <a:extLst>
              <a:ext uri="{FF2B5EF4-FFF2-40B4-BE49-F238E27FC236}">
                <a16:creationId xmlns:a16="http://schemas.microsoft.com/office/drawing/2014/main" id="{92373BE0-A076-3C4A-B309-A07759A49BCC}"/>
              </a:ext>
            </a:extLst>
          </p:cNvPr>
          <p:cNvPicPr>
            <a:picLocks noChangeAspect="1"/>
          </p:cNvPicPr>
          <p:nvPr/>
        </p:nvPicPr>
        <p:blipFill rotWithShape="1">
          <a:blip r:embed="rId2"/>
          <a:srcRect t="9589"/>
          <a:stretch/>
        </p:blipFill>
        <p:spPr>
          <a:xfrm>
            <a:off x="1778000" y="2327564"/>
            <a:ext cx="8636000" cy="3766127"/>
          </a:xfrm>
          <a:prstGeom prst="rect">
            <a:avLst/>
          </a:prstGeom>
        </p:spPr>
      </p:pic>
      <p:sp>
        <p:nvSpPr>
          <p:cNvPr id="4" name="Rectangle 3">
            <a:extLst>
              <a:ext uri="{FF2B5EF4-FFF2-40B4-BE49-F238E27FC236}">
                <a16:creationId xmlns:a16="http://schemas.microsoft.com/office/drawing/2014/main" id="{FFE3785A-7DEF-1F43-B455-59DDC084954A}"/>
              </a:ext>
            </a:extLst>
          </p:cNvPr>
          <p:cNvSpPr/>
          <p:nvPr/>
        </p:nvSpPr>
        <p:spPr>
          <a:xfrm>
            <a:off x="1917290" y="3429001"/>
            <a:ext cx="8386916" cy="12708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713159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96512"/>
            <a:ext cx="11658600" cy="4351338"/>
          </a:xfrm>
        </p:spPr>
        <p:txBody>
          <a:bodyPr/>
          <a:lstStyle/>
          <a:p>
            <a:pPr algn="just">
              <a:buFont typeface="Arial" charset="0"/>
              <a:buChar char="•"/>
            </a:pPr>
            <a:endParaRPr lang="en-US" sz="2000" dirty="0"/>
          </a:p>
          <a:p>
            <a:pPr algn="just">
              <a:buFont typeface="Arial" charset="0"/>
              <a:buChar char="•"/>
            </a:pPr>
            <a:r>
              <a:rPr lang="en-US" sz="2000" dirty="0"/>
              <a:t> Causal inferences </a:t>
            </a:r>
            <a:r>
              <a:rPr lang="en-US" sz="2000" b="1" dirty="0">
                <a:solidFill>
                  <a:srgbClr val="0070C0"/>
                </a:solidFill>
              </a:rPr>
              <a:t>can</a:t>
            </a:r>
            <a:r>
              <a:rPr lang="en-US" sz="2000" dirty="0"/>
              <a:t> be drawn from randomized experiments</a:t>
            </a:r>
          </a:p>
          <a:p>
            <a:pPr algn="just">
              <a:buFont typeface="Arial" charset="0"/>
              <a:buChar char="•"/>
            </a:pPr>
            <a:r>
              <a:rPr lang="en-US" sz="2000" dirty="0"/>
              <a:t> Causal inferences </a:t>
            </a:r>
            <a:r>
              <a:rPr lang="en-US" sz="2000" b="1" dirty="0">
                <a:solidFill>
                  <a:srgbClr val="FF0000"/>
                </a:solidFill>
              </a:rPr>
              <a:t>cannot</a:t>
            </a:r>
            <a:r>
              <a:rPr lang="en-US" sz="2000" dirty="0"/>
              <a:t> be drawn from observational studies due to </a:t>
            </a:r>
            <a:r>
              <a:rPr lang="en-US" sz="2000" b="1" u="sng" cap="small" dirty="0"/>
              <a:t>Confounding</a:t>
            </a:r>
            <a:endParaRPr lang="en-US" sz="2000" b="1" cap="small" dirty="0"/>
          </a:p>
          <a:p>
            <a:pPr marL="0" indent="0" algn="just">
              <a:buNone/>
            </a:pPr>
            <a:r>
              <a:rPr lang="en-US" sz="2000" dirty="0"/>
              <a:t>What are some possible confounding variables in the gender/salary study?</a:t>
            </a:r>
          </a:p>
        </p:txBody>
      </p:sp>
      <p:sp>
        <p:nvSpPr>
          <p:cNvPr id="5" name="TextBox 4"/>
          <p:cNvSpPr txBox="1"/>
          <p:nvPr/>
        </p:nvSpPr>
        <p:spPr>
          <a:xfrm>
            <a:off x="381000" y="3148709"/>
            <a:ext cx="3527505" cy="2031325"/>
          </a:xfrm>
          <a:prstGeom prst="rect">
            <a:avLst/>
          </a:prstGeom>
          <a:noFill/>
        </p:spPr>
        <p:txBody>
          <a:bodyPr wrap="square" rtlCol="0">
            <a:spAutoFit/>
          </a:bodyPr>
          <a:lstStyle/>
          <a:p>
            <a:pPr algn="just"/>
            <a:r>
              <a:rPr lang="en-US" dirty="0"/>
              <a:t>In the starting salaries study, maybe males in this study had</a:t>
            </a:r>
          </a:p>
          <a:p>
            <a:pPr marL="285750" indent="-285750" algn="just">
              <a:buFont typeface="Arial" charset="0"/>
              <a:buChar char="•"/>
            </a:pPr>
            <a:r>
              <a:rPr lang="en-US" dirty="0"/>
              <a:t>more education</a:t>
            </a:r>
          </a:p>
          <a:p>
            <a:pPr marL="285750" indent="-285750" algn="just">
              <a:buFont typeface="Arial" charset="0"/>
              <a:buChar char="•"/>
            </a:pPr>
            <a:r>
              <a:rPr lang="en-US" dirty="0"/>
              <a:t>more seniority</a:t>
            </a:r>
          </a:p>
          <a:p>
            <a:pPr marL="285750" indent="-285750" algn="just">
              <a:buFont typeface="Arial" charset="0"/>
              <a:buChar char="•"/>
            </a:pPr>
            <a:r>
              <a:rPr lang="en-US" dirty="0"/>
              <a:t>more age (older)</a:t>
            </a:r>
          </a:p>
          <a:p>
            <a:pPr marL="285750" indent="-285750" algn="just">
              <a:buFont typeface="Arial" charset="0"/>
              <a:buChar char="•"/>
            </a:pPr>
            <a:r>
              <a:rPr lang="en-US" dirty="0"/>
              <a:t>More willingness to negotiate starting salary</a:t>
            </a:r>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t="13704" b="25525"/>
          <a:stretch/>
        </p:blipFill>
        <p:spPr>
          <a:xfrm>
            <a:off x="4035405" y="3460830"/>
            <a:ext cx="4351339" cy="2273202"/>
          </a:xfrm>
          <a:prstGeom prst="rect">
            <a:avLst/>
          </a:prstGeom>
        </p:spPr>
      </p:pic>
      <p:grpSp>
        <p:nvGrpSpPr>
          <p:cNvPr id="11" name="Group 10"/>
          <p:cNvGrpSpPr/>
          <p:nvPr/>
        </p:nvGrpSpPr>
        <p:grpSpPr>
          <a:xfrm>
            <a:off x="8482508" y="3437680"/>
            <a:ext cx="1947260" cy="2287397"/>
            <a:chOff x="6619991" y="3157274"/>
            <a:chExt cx="1947260" cy="2790836"/>
          </a:xfrm>
        </p:grpSpPr>
        <p:pic>
          <p:nvPicPr>
            <p:cNvPr id="8"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43372" t="18165" r="8754" b="13220"/>
            <a:stretch/>
          </p:blipFill>
          <p:spPr>
            <a:xfrm>
              <a:off x="6619991" y="3157274"/>
              <a:ext cx="1947260" cy="2790836"/>
            </a:xfrm>
            <a:prstGeom prst="rect">
              <a:avLst/>
            </a:prstGeom>
          </p:spPr>
        </p:pic>
        <p:sp>
          <p:nvSpPr>
            <p:cNvPr id="9" name="TextBox 8"/>
            <p:cNvSpPr txBox="1"/>
            <p:nvPr/>
          </p:nvSpPr>
          <p:spPr>
            <a:xfrm>
              <a:off x="6905066" y="3482022"/>
              <a:ext cx="127747" cy="2281259"/>
            </a:xfrm>
            <a:prstGeom prst="rect">
              <a:avLst/>
            </a:prstGeom>
            <a:solidFill>
              <a:schemeClr val="bg1">
                <a:lumMod val="75000"/>
              </a:schemeClr>
            </a:solidFill>
          </p:spPr>
          <p:txBody>
            <a:bodyPr wrap="square" rtlCol="0">
              <a:spAutoFit/>
            </a:bodyPr>
            <a:lstStyle/>
            <a:p>
              <a:pPr algn="ctr"/>
              <a:r>
                <a:rPr lang="en-US" sz="1050" dirty="0"/>
                <a:t>oyyoyyyoyoo</a:t>
              </a:r>
            </a:p>
          </p:txBody>
        </p:sp>
        <p:sp>
          <p:nvSpPr>
            <p:cNvPr id="12" name="TextBox 11"/>
            <p:cNvSpPr txBox="1"/>
            <p:nvPr/>
          </p:nvSpPr>
          <p:spPr>
            <a:xfrm>
              <a:off x="7313352" y="3437565"/>
              <a:ext cx="127747" cy="2281259"/>
            </a:xfrm>
            <a:prstGeom prst="rect">
              <a:avLst/>
            </a:prstGeom>
            <a:solidFill>
              <a:schemeClr val="bg1">
                <a:lumMod val="75000"/>
              </a:schemeClr>
            </a:solidFill>
          </p:spPr>
          <p:txBody>
            <a:bodyPr wrap="square" rtlCol="0">
              <a:spAutoFit/>
            </a:bodyPr>
            <a:lstStyle/>
            <a:p>
              <a:pPr algn="ctr"/>
              <a:r>
                <a:rPr lang="en-US" sz="1050" dirty="0"/>
                <a:t>oooyyyoyoyy</a:t>
              </a:r>
            </a:p>
          </p:txBody>
        </p:sp>
        <p:sp>
          <p:nvSpPr>
            <p:cNvPr id="13" name="TextBox 12"/>
            <p:cNvSpPr txBox="1"/>
            <p:nvPr/>
          </p:nvSpPr>
          <p:spPr>
            <a:xfrm>
              <a:off x="7979318" y="3400926"/>
              <a:ext cx="127747" cy="2478404"/>
            </a:xfrm>
            <a:prstGeom prst="rect">
              <a:avLst/>
            </a:prstGeom>
            <a:solidFill>
              <a:schemeClr val="bg1">
                <a:lumMod val="75000"/>
              </a:schemeClr>
            </a:solidFill>
          </p:spPr>
          <p:txBody>
            <a:bodyPr wrap="square" rtlCol="0">
              <a:spAutoFit/>
            </a:bodyPr>
            <a:lstStyle/>
            <a:p>
              <a:pPr algn="ctr"/>
              <a:r>
                <a:rPr lang="en-US" sz="1050" dirty="0"/>
                <a:t>oyyoyyyoyooy</a:t>
              </a:r>
            </a:p>
          </p:txBody>
        </p:sp>
        <p:sp>
          <p:nvSpPr>
            <p:cNvPr id="14" name="TextBox 13"/>
            <p:cNvSpPr txBox="1"/>
            <p:nvPr/>
          </p:nvSpPr>
          <p:spPr>
            <a:xfrm>
              <a:off x="8387604" y="3356471"/>
              <a:ext cx="127747" cy="2281259"/>
            </a:xfrm>
            <a:prstGeom prst="rect">
              <a:avLst/>
            </a:prstGeom>
            <a:solidFill>
              <a:schemeClr val="bg1">
                <a:lumMod val="75000"/>
              </a:schemeClr>
            </a:solidFill>
          </p:spPr>
          <p:txBody>
            <a:bodyPr wrap="square" rtlCol="0">
              <a:spAutoFit/>
            </a:bodyPr>
            <a:lstStyle/>
            <a:p>
              <a:pPr algn="ctr"/>
              <a:r>
                <a:rPr lang="en-US" sz="1050" dirty="0"/>
                <a:t>oooyyyoyoyy</a:t>
              </a:r>
            </a:p>
          </p:txBody>
        </p:sp>
      </p:grpSp>
      <p:sp>
        <p:nvSpPr>
          <p:cNvPr id="10" name="TextBox 9"/>
          <p:cNvSpPr txBox="1"/>
          <p:nvPr/>
        </p:nvSpPr>
        <p:spPr>
          <a:xfrm>
            <a:off x="1822474" y="5877579"/>
            <a:ext cx="8755698" cy="646331"/>
          </a:xfrm>
          <a:prstGeom prst="rect">
            <a:avLst/>
          </a:prstGeom>
          <a:noFill/>
        </p:spPr>
        <p:txBody>
          <a:bodyPr wrap="square" rtlCol="0">
            <a:spAutoFit/>
          </a:bodyPr>
          <a:lstStyle/>
          <a:p>
            <a:r>
              <a:rPr lang="en-US" dirty="0"/>
              <a:t>In a randomized experiment, variables like age are also randomly distributed to each group, removing the confounding effect.</a:t>
            </a:r>
          </a:p>
        </p:txBody>
      </p:sp>
      <p:grpSp>
        <p:nvGrpSpPr>
          <p:cNvPr id="19" name="Group 18">
            <a:extLst>
              <a:ext uri="{FF2B5EF4-FFF2-40B4-BE49-F238E27FC236}">
                <a16:creationId xmlns:a16="http://schemas.microsoft.com/office/drawing/2014/main" id="{3C6E66A6-8123-4226-9540-CF45D318C48B}"/>
              </a:ext>
            </a:extLst>
          </p:cNvPr>
          <p:cNvGrpSpPr/>
          <p:nvPr/>
        </p:nvGrpSpPr>
        <p:grpSpPr>
          <a:xfrm>
            <a:off x="4024654" y="3427768"/>
            <a:ext cx="4351339" cy="2273202"/>
            <a:chOff x="2663804" y="3613230"/>
            <a:chExt cx="4351339" cy="2273202"/>
          </a:xfrm>
        </p:grpSpPr>
        <p:pic>
          <p:nvPicPr>
            <p:cNvPr id="16" name="Content Placeholder 3">
              <a:extLst>
                <a:ext uri="{FF2B5EF4-FFF2-40B4-BE49-F238E27FC236}">
                  <a16:creationId xmlns:a16="http://schemas.microsoft.com/office/drawing/2014/main" id="{BB08BF18-3BF5-4823-8581-1DC440F8EC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704" b="25525"/>
            <a:stretch/>
          </p:blipFill>
          <p:spPr>
            <a:xfrm>
              <a:off x="2663804" y="3613230"/>
              <a:ext cx="4351339" cy="2273202"/>
            </a:xfrm>
            <a:prstGeom prst="rect">
              <a:avLst/>
            </a:prstGeom>
          </p:spPr>
        </p:pic>
        <p:sp>
          <p:nvSpPr>
            <p:cNvPr id="17" name="TextBox 16">
              <a:extLst>
                <a:ext uri="{FF2B5EF4-FFF2-40B4-BE49-F238E27FC236}">
                  <a16:creationId xmlns:a16="http://schemas.microsoft.com/office/drawing/2014/main" id="{2D6E8D35-A074-4A12-8575-1F9C2C399436}"/>
                </a:ext>
              </a:extLst>
            </p:cNvPr>
            <p:cNvSpPr txBox="1"/>
            <p:nvPr/>
          </p:nvSpPr>
          <p:spPr>
            <a:xfrm>
              <a:off x="3446863" y="3994514"/>
              <a:ext cx="848799" cy="369332"/>
            </a:xfrm>
            <a:prstGeom prst="rect">
              <a:avLst/>
            </a:prstGeom>
            <a:solidFill>
              <a:schemeClr val="bg1">
                <a:lumMod val="75000"/>
              </a:schemeClr>
            </a:solidFill>
          </p:spPr>
          <p:txBody>
            <a:bodyPr wrap="square" rtlCol="0">
              <a:spAutoFit/>
            </a:bodyPr>
            <a:lstStyle/>
            <a:p>
              <a:pPr algn="ctr"/>
              <a:r>
                <a:rPr lang="en-US" dirty="0"/>
                <a:t>Older</a:t>
              </a:r>
            </a:p>
          </p:txBody>
        </p:sp>
        <p:sp>
          <p:nvSpPr>
            <p:cNvPr id="18" name="TextBox 17">
              <a:extLst>
                <a:ext uri="{FF2B5EF4-FFF2-40B4-BE49-F238E27FC236}">
                  <a16:creationId xmlns:a16="http://schemas.microsoft.com/office/drawing/2014/main" id="{0A2FC078-EB2B-4ACB-90EF-67EDA26C81EA}"/>
                </a:ext>
              </a:extLst>
            </p:cNvPr>
            <p:cNvSpPr txBox="1"/>
            <p:nvPr/>
          </p:nvSpPr>
          <p:spPr>
            <a:xfrm>
              <a:off x="5270654" y="3905480"/>
              <a:ext cx="1050709" cy="369332"/>
            </a:xfrm>
            <a:prstGeom prst="rect">
              <a:avLst/>
            </a:prstGeom>
            <a:solidFill>
              <a:schemeClr val="bg1">
                <a:lumMod val="75000"/>
              </a:schemeClr>
            </a:solidFill>
          </p:spPr>
          <p:txBody>
            <a:bodyPr wrap="square" rtlCol="0">
              <a:spAutoFit/>
            </a:bodyPr>
            <a:lstStyle/>
            <a:p>
              <a:r>
                <a:rPr lang="en-US" dirty="0"/>
                <a:t>Younger</a:t>
              </a:r>
            </a:p>
          </p:txBody>
        </p:sp>
      </p:grpSp>
      <p:sp>
        <p:nvSpPr>
          <p:cNvPr id="20" name="Title 1">
            <a:extLst>
              <a:ext uri="{FF2B5EF4-FFF2-40B4-BE49-F238E27FC236}">
                <a16:creationId xmlns:a16="http://schemas.microsoft.com/office/drawing/2014/main" id="{2D482DB0-2C9D-484E-9ED0-F118E1197D28}"/>
              </a:ext>
            </a:extLst>
          </p:cNvPr>
          <p:cNvSpPr txBox="1">
            <a:spLocks/>
          </p:cNvSpPr>
          <p:nvPr/>
        </p:nvSpPr>
        <p:spPr>
          <a:xfrm>
            <a:off x="1500611" y="95359"/>
            <a:ext cx="8938789" cy="132556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3200"/>
              <a:t>Causal Inference:</a:t>
            </a:r>
            <a:br>
              <a:rPr lang="en-US" sz="3200"/>
            </a:br>
            <a:r>
              <a:rPr lang="en-US" sz="3200"/>
              <a:t>Randomized vs. Observational Study</a:t>
            </a:r>
            <a:endParaRPr lang="en-US" sz="3200" dirty="0"/>
          </a:p>
        </p:txBody>
      </p:sp>
    </p:spTree>
    <p:extLst>
      <p:ext uri="{BB962C8B-B14F-4D97-AF65-F5344CB8AC3E}">
        <p14:creationId xmlns:p14="http://schemas.microsoft.com/office/powerpoint/2010/main" val="238102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96512"/>
            <a:ext cx="11658600" cy="4351338"/>
          </a:xfrm>
        </p:spPr>
        <p:txBody>
          <a:bodyPr/>
          <a:lstStyle/>
          <a:p>
            <a:pPr algn="just">
              <a:buFont typeface="Arial" charset="0"/>
              <a:buChar char="•"/>
            </a:pPr>
            <a:endParaRPr lang="en-US" sz="2000" dirty="0"/>
          </a:p>
          <a:p>
            <a:pPr algn="just">
              <a:buFont typeface="Arial" charset="0"/>
              <a:buChar char="•"/>
            </a:pPr>
            <a:r>
              <a:rPr lang="en-US" sz="2000" dirty="0"/>
              <a:t> Causal inferences </a:t>
            </a:r>
            <a:r>
              <a:rPr lang="en-US" sz="2000" b="1" dirty="0">
                <a:solidFill>
                  <a:srgbClr val="0070C0"/>
                </a:solidFill>
              </a:rPr>
              <a:t>can</a:t>
            </a:r>
            <a:r>
              <a:rPr lang="en-US" sz="2000" dirty="0"/>
              <a:t> be drawn from randomized experiments</a:t>
            </a:r>
          </a:p>
          <a:p>
            <a:pPr algn="just">
              <a:buFont typeface="Arial" charset="0"/>
              <a:buChar char="•"/>
            </a:pPr>
            <a:r>
              <a:rPr lang="en-US" sz="2000" dirty="0"/>
              <a:t> Causal inferences </a:t>
            </a:r>
            <a:r>
              <a:rPr lang="en-US" sz="2000" b="1" dirty="0">
                <a:solidFill>
                  <a:srgbClr val="FF0000"/>
                </a:solidFill>
              </a:rPr>
              <a:t>cannot</a:t>
            </a:r>
            <a:r>
              <a:rPr lang="en-US" sz="2000" dirty="0"/>
              <a:t> be drawn from observational studies due to </a:t>
            </a:r>
            <a:r>
              <a:rPr lang="en-US" sz="2000" b="1" u="sng" cap="small" dirty="0"/>
              <a:t>Confounding</a:t>
            </a:r>
            <a:endParaRPr lang="en-US" sz="2000" b="1" cap="small" dirty="0"/>
          </a:p>
          <a:p>
            <a:pPr marL="0" indent="0" algn="just">
              <a:buNone/>
            </a:pPr>
            <a:r>
              <a:rPr lang="en-US" sz="2000" dirty="0"/>
              <a:t>What are some possible confounding variables in the gender/salary study?</a:t>
            </a:r>
          </a:p>
        </p:txBody>
      </p:sp>
      <p:sp>
        <p:nvSpPr>
          <p:cNvPr id="5" name="TextBox 4"/>
          <p:cNvSpPr txBox="1"/>
          <p:nvPr/>
        </p:nvSpPr>
        <p:spPr>
          <a:xfrm>
            <a:off x="381000" y="3148709"/>
            <a:ext cx="3527505" cy="2031325"/>
          </a:xfrm>
          <a:prstGeom prst="rect">
            <a:avLst/>
          </a:prstGeom>
          <a:noFill/>
        </p:spPr>
        <p:txBody>
          <a:bodyPr wrap="square" rtlCol="0">
            <a:spAutoFit/>
          </a:bodyPr>
          <a:lstStyle/>
          <a:p>
            <a:pPr algn="just"/>
            <a:r>
              <a:rPr lang="en-US" dirty="0"/>
              <a:t>In the starting salaries study, maybe males in this study had</a:t>
            </a:r>
          </a:p>
          <a:p>
            <a:pPr marL="285750" indent="-285750" algn="just">
              <a:buFont typeface="Arial" charset="0"/>
              <a:buChar char="•"/>
            </a:pPr>
            <a:r>
              <a:rPr lang="en-US" dirty="0"/>
              <a:t>more education</a:t>
            </a:r>
          </a:p>
          <a:p>
            <a:pPr marL="285750" indent="-285750" algn="just">
              <a:buFont typeface="Arial" charset="0"/>
              <a:buChar char="•"/>
            </a:pPr>
            <a:r>
              <a:rPr lang="en-US" dirty="0"/>
              <a:t>more seniority</a:t>
            </a:r>
          </a:p>
          <a:p>
            <a:pPr marL="285750" indent="-285750" algn="just">
              <a:buFont typeface="Arial" charset="0"/>
              <a:buChar char="•"/>
            </a:pPr>
            <a:r>
              <a:rPr lang="en-US" dirty="0"/>
              <a:t>more age (older)</a:t>
            </a:r>
          </a:p>
          <a:p>
            <a:pPr marL="285750" indent="-285750" algn="just">
              <a:buFont typeface="Arial" charset="0"/>
              <a:buChar char="•"/>
            </a:pPr>
            <a:r>
              <a:rPr lang="en-US" dirty="0"/>
              <a:t>More willingness to negotiate starting salary</a:t>
            </a:r>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t="13704" b="25525"/>
          <a:stretch/>
        </p:blipFill>
        <p:spPr>
          <a:xfrm>
            <a:off x="4035405" y="3460830"/>
            <a:ext cx="4351339" cy="2273202"/>
          </a:xfrm>
          <a:prstGeom prst="rect">
            <a:avLst/>
          </a:prstGeom>
        </p:spPr>
      </p:pic>
      <p:grpSp>
        <p:nvGrpSpPr>
          <p:cNvPr id="11" name="Group 10"/>
          <p:cNvGrpSpPr/>
          <p:nvPr/>
        </p:nvGrpSpPr>
        <p:grpSpPr>
          <a:xfrm>
            <a:off x="8482508" y="3437680"/>
            <a:ext cx="1947260" cy="2287397"/>
            <a:chOff x="6619991" y="3157274"/>
            <a:chExt cx="1947260" cy="2790836"/>
          </a:xfrm>
        </p:grpSpPr>
        <p:pic>
          <p:nvPicPr>
            <p:cNvPr id="8"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43372" t="18165" r="8754" b="13220"/>
            <a:stretch/>
          </p:blipFill>
          <p:spPr>
            <a:xfrm>
              <a:off x="6619991" y="3157274"/>
              <a:ext cx="1947260" cy="2790836"/>
            </a:xfrm>
            <a:prstGeom prst="rect">
              <a:avLst/>
            </a:prstGeom>
          </p:spPr>
        </p:pic>
        <p:sp>
          <p:nvSpPr>
            <p:cNvPr id="9" name="TextBox 8"/>
            <p:cNvSpPr txBox="1"/>
            <p:nvPr/>
          </p:nvSpPr>
          <p:spPr>
            <a:xfrm>
              <a:off x="6905066" y="3482022"/>
              <a:ext cx="127747" cy="1886967"/>
            </a:xfrm>
            <a:prstGeom prst="rect">
              <a:avLst/>
            </a:prstGeom>
            <a:solidFill>
              <a:schemeClr val="bg1">
                <a:lumMod val="75000"/>
              </a:schemeClr>
            </a:solidFill>
          </p:spPr>
          <p:txBody>
            <a:bodyPr wrap="square" rtlCol="0">
              <a:spAutoFit/>
            </a:bodyPr>
            <a:lstStyle/>
            <a:p>
              <a:pPr algn="ctr"/>
              <a:r>
                <a:rPr lang="en-US" sz="1050" dirty="0"/>
                <a:t>UURRUURUR</a:t>
              </a:r>
            </a:p>
          </p:txBody>
        </p:sp>
        <p:sp>
          <p:nvSpPr>
            <p:cNvPr id="12" name="TextBox 11"/>
            <p:cNvSpPr txBox="1"/>
            <p:nvPr/>
          </p:nvSpPr>
          <p:spPr>
            <a:xfrm>
              <a:off x="7313352" y="3437565"/>
              <a:ext cx="127747" cy="1886967"/>
            </a:xfrm>
            <a:prstGeom prst="rect">
              <a:avLst/>
            </a:prstGeom>
            <a:solidFill>
              <a:schemeClr val="bg1">
                <a:lumMod val="75000"/>
              </a:schemeClr>
            </a:solidFill>
          </p:spPr>
          <p:txBody>
            <a:bodyPr wrap="square" rtlCol="0">
              <a:spAutoFit/>
            </a:bodyPr>
            <a:lstStyle/>
            <a:p>
              <a:pPr algn="ctr"/>
              <a:r>
                <a:rPr lang="en-US" sz="1050" dirty="0"/>
                <a:t>UURRUURUR</a:t>
              </a:r>
            </a:p>
          </p:txBody>
        </p:sp>
        <p:sp>
          <p:nvSpPr>
            <p:cNvPr id="13" name="TextBox 12"/>
            <p:cNvSpPr txBox="1"/>
            <p:nvPr/>
          </p:nvSpPr>
          <p:spPr>
            <a:xfrm>
              <a:off x="7979318" y="3400926"/>
              <a:ext cx="127747" cy="2084113"/>
            </a:xfrm>
            <a:prstGeom prst="rect">
              <a:avLst/>
            </a:prstGeom>
            <a:solidFill>
              <a:schemeClr val="bg1">
                <a:lumMod val="75000"/>
              </a:schemeClr>
            </a:solidFill>
          </p:spPr>
          <p:txBody>
            <a:bodyPr wrap="square" rtlCol="0">
              <a:spAutoFit/>
            </a:bodyPr>
            <a:lstStyle/>
            <a:p>
              <a:pPr algn="ctr"/>
              <a:r>
                <a:rPr lang="en-US" sz="1050" dirty="0"/>
                <a:t>UURUUURURU</a:t>
              </a:r>
            </a:p>
          </p:txBody>
        </p:sp>
        <p:sp>
          <p:nvSpPr>
            <p:cNvPr id="14" name="TextBox 13"/>
            <p:cNvSpPr txBox="1"/>
            <p:nvPr/>
          </p:nvSpPr>
          <p:spPr>
            <a:xfrm>
              <a:off x="8387604" y="3356471"/>
              <a:ext cx="127747" cy="2084113"/>
            </a:xfrm>
            <a:prstGeom prst="rect">
              <a:avLst/>
            </a:prstGeom>
            <a:solidFill>
              <a:schemeClr val="bg1">
                <a:lumMod val="75000"/>
              </a:schemeClr>
            </a:solidFill>
          </p:spPr>
          <p:txBody>
            <a:bodyPr wrap="square" rtlCol="0">
              <a:spAutoFit/>
            </a:bodyPr>
            <a:lstStyle/>
            <a:p>
              <a:pPr algn="ctr"/>
              <a:r>
                <a:rPr lang="en-US" sz="1050" dirty="0"/>
                <a:t>UURUUURURU</a:t>
              </a:r>
            </a:p>
          </p:txBody>
        </p:sp>
      </p:grpSp>
      <p:sp>
        <p:nvSpPr>
          <p:cNvPr id="10" name="TextBox 9"/>
          <p:cNvSpPr txBox="1"/>
          <p:nvPr/>
        </p:nvSpPr>
        <p:spPr>
          <a:xfrm>
            <a:off x="1822474" y="5877579"/>
            <a:ext cx="8755698" cy="646331"/>
          </a:xfrm>
          <a:prstGeom prst="rect">
            <a:avLst/>
          </a:prstGeom>
          <a:noFill/>
        </p:spPr>
        <p:txBody>
          <a:bodyPr wrap="square" rtlCol="0">
            <a:spAutoFit/>
          </a:bodyPr>
          <a:lstStyle/>
          <a:p>
            <a:r>
              <a:rPr lang="en-US" dirty="0"/>
              <a:t>In a randomized experiment, variables like age are also randomly distributed to each group, removing the confounding effect.</a:t>
            </a:r>
          </a:p>
        </p:txBody>
      </p:sp>
      <p:grpSp>
        <p:nvGrpSpPr>
          <p:cNvPr id="19" name="Group 18">
            <a:extLst>
              <a:ext uri="{FF2B5EF4-FFF2-40B4-BE49-F238E27FC236}">
                <a16:creationId xmlns:a16="http://schemas.microsoft.com/office/drawing/2014/main" id="{3C6E66A6-8123-4226-9540-CF45D318C48B}"/>
              </a:ext>
            </a:extLst>
          </p:cNvPr>
          <p:cNvGrpSpPr/>
          <p:nvPr/>
        </p:nvGrpSpPr>
        <p:grpSpPr>
          <a:xfrm>
            <a:off x="4024654" y="3427768"/>
            <a:ext cx="4351339" cy="2273202"/>
            <a:chOff x="2663804" y="3613230"/>
            <a:chExt cx="4351339" cy="2273202"/>
          </a:xfrm>
        </p:grpSpPr>
        <p:pic>
          <p:nvPicPr>
            <p:cNvPr id="16" name="Content Placeholder 3">
              <a:extLst>
                <a:ext uri="{FF2B5EF4-FFF2-40B4-BE49-F238E27FC236}">
                  <a16:creationId xmlns:a16="http://schemas.microsoft.com/office/drawing/2014/main" id="{BB08BF18-3BF5-4823-8581-1DC440F8EC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704" b="25525"/>
            <a:stretch/>
          </p:blipFill>
          <p:spPr>
            <a:xfrm>
              <a:off x="2663804" y="3613230"/>
              <a:ext cx="4351339" cy="2273202"/>
            </a:xfrm>
            <a:prstGeom prst="rect">
              <a:avLst/>
            </a:prstGeom>
          </p:spPr>
        </p:pic>
        <p:sp>
          <p:nvSpPr>
            <p:cNvPr id="17" name="TextBox 16">
              <a:extLst>
                <a:ext uri="{FF2B5EF4-FFF2-40B4-BE49-F238E27FC236}">
                  <a16:creationId xmlns:a16="http://schemas.microsoft.com/office/drawing/2014/main" id="{2D6E8D35-A074-4A12-8575-1F9C2C399436}"/>
                </a:ext>
              </a:extLst>
            </p:cNvPr>
            <p:cNvSpPr txBox="1"/>
            <p:nvPr/>
          </p:nvSpPr>
          <p:spPr>
            <a:xfrm>
              <a:off x="3241016" y="3994488"/>
              <a:ext cx="1209788" cy="369332"/>
            </a:xfrm>
            <a:prstGeom prst="rect">
              <a:avLst/>
            </a:prstGeom>
            <a:solidFill>
              <a:schemeClr val="bg1">
                <a:lumMod val="75000"/>
              </a:schemeClr>
            </a:solidFill>
          </p:spPr>
          <p:txBody>
            <a:bodyPr wrap="square" rtlCol="0">
              <a:spAutoFit/>
            </a:bodyPr>
            <a:lstStyle/>
            <a:p>
              <a:pPr algn="ctr"/>
              <a:r>
                <a:rPr lang="en-US" dirty="0"/>
                <a:t>Urban</a:t>
              </a:r>
            </a:p>
          </p:txBody>
        </p:sp>
        <p:sp>
          <p:nvSpPr>
            <p:cNvPr id="18" name="TextBox 17">
              <a:extLst>
                <a:ext uri="{FF2B5EF4-FFF2-40B4-BE49-F238E27FC236}">
                  <a16:creationId xmlns:a16="http://schemas.microsoft.com/office/drawing/2014/main" id="{0A2FC078-EB2B-4ACB-90EF-67EDA26C81EA}"/>
                </a:ext>
              </a:extLst>
            </p:cNvPr>
            <p:cNvSpPr txBox="1"/>
            <p:nvPr/>
          </p:nvSpPr>
          <p:spPr>
            <a:xfrm>
              <a:off x="5116150" y="3905480"/>
              <a:ext cx="1570465" cy="369332"/>
            </a:xfrm>
            <a:prstGeom prst="rect">
              <a:avLst/>
            </a:prstGeom>
            <a:solidFill>
              <a:schemeClr val="bg1">
                <a:lumMod val="75000"/>
              </a:schemeClr>
            </a:solidFill>
          </p:spPr>
          <p:txBody>
            <a:bodyPr wrap="square" rtlCol="0">
              <a:spAutoFit/>
            </a:bodyPr>
            <a:lstStyle/>
            <a:p>
              <a:pPr algn="ctr"/>
              <a:r>
                <a:rPr lang="en-US" dirty="0"/>
                <a:t>Rural</a:t>
              </a:r>
            </a:p>
          </p:txBody>
        </p:sp>
      </p:grpSp>
      <p:sp>
        <p:nvSpPr>
          <p:cNvPr id="20" name="Title 1">
            <a:extLst>
              <a:ext uri="{FF2B5EF4-FFF2-40B4-BE49-F238E27FC236}">
                <a16:creationId xmlns:a16="http://schemas.microsoft.com/office/drawing/2014/main" id="{2D482DB0-2C9D-484E-9ED0-F118E1197D28}"/>
              </a:ext>
            </a:extLst>
          </p:cNvPr>
          <p:cNvSpPr txBox="1">
            <a:spLocks/>
          </p:cNvSpPr>
          <p:nvPr/>
        </p:nvSpPr>
        <p:spPr>
          <a:xfrm>
            <a:off x="1500611" y="95359"/>
            <a:ext cx="8938789" cy="132556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3200"/>
              <a:t>Causal Inference:</a:t>
            </a:r>
            <a:br>
              <a:rPr lang="en-US" sz="3200"/>
            </a:br>
            <a:r>
              <a:rPr lang="en-US" sz="3200"/>
              <a:t>Randomized vs. Observational Study</a:t>
            </a:r>
            <a:endParaRPr lang="en-US" sz="3200" dirty="0"/>
          </a:p>
        </p:txBody>
      </p:sp>
    </p:spTree>
    <p:extLst>
      <p:ext uri="{BB962C8B-B14F-4D97-AF65-F5344CB8AC3E}">
        <p14:creationId xmlns:p14="http://schemas.microsoft.com/office/powerpoint/2010/main" val="343972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95435-00EA-A545-A9B3-97B878F91181}"/>
              </a:ext>
            </a:extLst>
          </p:cNvPr>
          <p:cNvSpPr>
            <a:spLocks noGrp="1"/>
          </p:cNvSpPr>
          <p:nvPr>
            <p:ph type="title"/>
          </p:nvPr>
        </p:nvSpPr>
        <p:spPr/>
        <p:txBody>
          <a:bodyPr/>
          <a:lstStyle/>
          <a:p>
            <a:r>
              <a:rPr lang="en-US" dirty="0"/>
              <a:t>Quick Quiz Question 1 (QQ1)</a:t>
            </a:r>
          </a:p>
        </p:txBody>
      </p:sp>
      <p:pic>
        <p:nvPicPr>
          <p:cNvPr id="4" name="Picture 3">
            <a:extLst>
              <a:ext uri="{FF2B5EF4-FFF2-40B4-BE49-F238E27FC236}">
                <a16:creationId xmlns:a16="http://schemas.microsoft.com/office/drawing/2014/main" id="{F2EDE1F7-72ED-0D4D-B07C-F4E6AC1267C1}"/>
              </a:ext>
            </a:extLst>
          </p:cNvPr>
          <p:cNvPicPr>
            <a:picLocks noChangeAspect="1"/>
          </p:cNvPicPr>
          <p:nvPr/>
        </p:nvPicPr>
        <p:blipFill>
          <a:blip r:embed="rId2"/>
          <a:stretch>
            <a:fillRect/>
          </a:stretch>
        </p:blipFill>
        <p:spPr>
          <a:xfrm>
            <a:off x="1917700" y="2037773"/>
            <a:ext cx="8356600" cy="3429000"/>
          </a:xfrm>
          <a:prstGeom prst="rect">
            <a:avLst/>
          </a:prstGeom>
        </p:spPr>
      </p:pic>
      <p:sp>
        <p:nvSpPr>
          <p:cNvPr id="5" name="Rectangle 4">
            <a:extLst>
              <a:ext uri="{FF2B5EF4-FFF2-40B4-BE49-F238E27FC236}">
                <a16:creationId xmlns:a16="http://schemas.microsoft.com/office/drawing/2014/main" id="{C81F330B-96AC-0F4D-A413-37AC2E77E7DD}"/>
              </a:ext>
            </a:extLst>
          </p:cNvPr>
          <p:cNvSpPr/>
          <p:nvPr/>
        </p:nvSpPr>
        <p:spPr>
          <a:xfrm>
            <a:off x="1902747" y="3795253"/>
            <a:ext cx="8386506" cy="7374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0303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BA85-BAE0-EF40-9EFE-673BAE226153}"/>
              </a:ext>
            </a:extLst>
          </p:cNvPr>
          <p:cNvSpPr>
            <a:spLocks noGrp="1"/>
          </p:cNvSpPr>
          <p:nvPr>
            <p:ph type="title"/>
          </p:nvPr>
        </p:nvSpPr>
        <p:spPr/>
        <p:txBody>
          <a:bodyPr/>
          <a:lstStyle/>
          <a:p>
            <a:r>
              <a:rPr lang="en-US" dirty="0"/>
              <a:t>Break Out 1</a:t>
            </a:r>
          </a:p>
        </p:txBody>
      </p:sp>
      <p:sp>
        <p:nvSpPr>
          <p:cNvPr id="3" name="Content Placeholder 2">
            <a:extLst>
              <a:ext uri="{FF2B5EF4-FFF2-40B4-BE49-F238E27FC236}">
                <a16:creationId xmlns:a16="http://schemas.microsoft.com/office/drawing/2014/main" id="{5B889696-7BAE-8746-9BEB-FAFA75FE991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78207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2164FB9-D7D2-6B4F-8D30-725BBD3FD3B7}"/>
                  </a:ext>
                </a:extLst>
              </p:cNvPr>
              <p:cNvSpPr>
                <a:spLocks noGrp="1"/>
              </p:cNvSpPr>
              <p:nvPr>
                <p:ph type="title"/>
              </p:nvPr>
            </p:nvSpPr>
            <p:spPr/>
            <p:txBody>
              <a:bodyPr/>
              <a:lstStyle/>
              <a:p>
                <a:r>
                  <a:rPr lang="en-US" dirty="0"/>
                  <a:t>Question 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h𝑜𝑢𝑟</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E2164FB9-D7D2-6B4F-8D30-725BBD3FD3B7}"/>
                  </a:ext>
                </a:extLst>
              </p:cNvPr>
              <p:cNvSpPr>
                <a:spLocks noGrp="1" noRot="1" noChangeAspect="1" noMove="1" noResize="1" noEditPoints="1" noAdjustHandles="1" noChangeArrowheads="1" noChangeShapeType="1" noTextEdit="1"/>
              </p:cNvSpPr>
              <p:nvPr>
                <p:ph type="title"/>
              </p:nvPr>
            </p:nvSpPr>
            <p:spPr>
              <a:blipFill>
                <a:blip r:embed="rId2"/>
                <a:stretch>
                  <a:fillRect b="-8791"/>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8BCA2EC-6792-5645-8E33-D3ED75B06D03}"/>
              </a:ext>
            </a:extLst>
          </p:cNvPr>
          <p:cNvSpPr>
            <a:spLocks noGrp="1"/>
          </p:cNvSpPr>
          <p:nvPr>
            <p:ph idx="1"/>
          </p:nvPr>
        </p:nvSpPr>
        <p:spPr/>
        <p:txBody>
          <a:bodyPr>
            <a:normAutofit/>
          </a:bodyPr>
          <a:lstStyle/>
          <a:p>
            <a:pPr lvl="0"/>
            <a:r>
              <a:rPr lang="en-US" dirty="0"/>
              <a:t>What is the difference between a randomized experiment and a random sample?  Under what type of study/sample can a causal inference be made? </a:t>
            </a:r>
          </a:p>
          <a:p>
            <a:pPr marL="0" indent="0">
              <a:buNone/>
            </a:pPr>
            <a:endParaRPr lang="en-US" dirty="0"/>
          </a:p>
        </p:txBody>
      </p:sp>
    </p:spTree>
    <p:extLst>
      <p:ext uri="{BB962C8B-B14F-4D97-AF65-F5344CB8AC3E}">
        <p14:creationId xmlns:p14="http://schemas.microsoft.com/office/powerpoint/2010/main" val="1442600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2164FB9-D7D2-6B4F-8D30-725BBD3FD3B7}"/>
                  </a:ext>
                </a:extLst>
              </p:cNvPr>
              <p:cNvSpPr>
                <a:spLocks noGrp="1"/>
              </p:cNvSpPr>
              <p:nvPr>
                <p:ph type="title"/>
              </p:nvPr>
            </p:nvSpPr>
            <p:spPr/>
            <p:txBody>
              <a:bodyPr/>
              <a:lstStyle/>
              <a:p>
                <a:r>
                  <a:rPr lang="en-US" dirty="0"/>
                  <a:t>Question 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h𝑜𝑢𝑟</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E2164FB9-D7D2-6B4F-8D30-725BBD3FD3B7}"/>
                  </a:ext>
                </a:extLst>
              </p:cNvPr>
              <p:cNvSpPr>
                <a:spLocks noGrp="1" noRot="1" noChangeAspect="1" noMove="1" noResize="1" noEditPoints="1" noAdjustHandles="1" noChangeArrowheads="1" noChangeShapeType="1" noTextEdit="1"/>
              </p:cNvSpPr>
              <p:nvPr>
                <p:ph type="title"/>
              </p:nvPr>
            </p:nvSpPr>
            <p:spPr>
              <a:blipFill>
                <a:blip r:embed="rId2"/>
                <a:stretch>
                  <a:fillRect b="-8791"/>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8BCA2EC-6792-5645-8E33-D3ED75B06D03}"/>
              </a:ext>
            </a:extLst>
          </p:cNvPr>
          <p:cNvSpPr>
            <a:spLocks noGrp="1"/>
          </p:cNvSpPr>
          <p:nvPr>
            <p:ph idx="1"/>
          </p:nvPr>
        </p:nvSpPr>
        <p:spPr>
          <a:xfrm>
            <a:off x="381000" y="1716903"/>
            <a:ext cx="5943600" cy="4525963"/>
          </a:xfrm>
        </p:spPr>
        <p:txBody>
          <a:bodyPr>
            <a:normAutofit/>
          </a:bodyPr>
          <a:lstStyle/>
          <a:p>
            <a:pPr lvl="0"/>
            <a:r>
              <a:rPr lang="en-US" dirty="0"/>
              <a:t>What is the difference between a randomized experiment and a random sample?  Under what type of study/sample can a causal inference be made? </a:t>
            </a:r>
          </a:p>
          <a:p>
            <a:pPr marL="0" indent="0">
              <a:buNone/>
            </a:pPr>
            <a:endParaRPr lang="en-US" dirty="0"/>
          </a:p>
        </p:txBody>
      </p:sp>
      <p:pic>
        <p:nvPicPr>
          <p:cNvPr id="4" name="Content Placeholder 3">
            <a:extLst>
              <a:ext uri="{FF2B5EF4-FFF2-40B4-BE49-F238E27FC236}">
                <a16:creationId xmlns:a16="http://schemas.microsoft.com/office/drawing/2014/main" id="{3EAE413F-5987-1443-B78D-8C0178CDE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483501"/>
            <a:ext cx="4842224" cy="4759365"/>
          </a:xfrm>
          <a:prstGeom prst="rect">
            <a:avLst/>
          </a:prstGeom>
        </p:spPr>
      </p:pic>
      <p:sp>
        <p:nvSpPr>
          <p:cNvPr id="5" name="TextBox 4">
            <a:extLst>
              <a:ext uri="{FF2B5EF4-FFF2-40B4-BE49-F238E27FC236}">
                <a16:creationId xmlns:a16="http://schemas.microsoft.com/office/drawing/2014/main" id="{28F19A19-E7F3-6646-AFFB-A7FB9312E2D9}"/>
              </a:ext>
            </a:extLst>
          </p:cNvPr>
          <p:cNvSpPr txBox="1"/>
          <p:nvPr/>
        </p:nvSpPr>
        <p:spPr>
          <a:xfrm>
            <a:off x="8534400" y="5486400"/>
            <a:ext cx="1447800" cy="369332"/>
          </a:xfrm>
          <a:prstGeom prst="rect">
            <a:avLst/>
          </a:prstGeom>
          <a:noFill/>
        </p:spPr>
        <p:txBody>
          <a:bodyPr wrap="square" rtlCol="0">
            <a:spAutoFit/>
          </a:bodyPr>
          <a:lstStyle/>
          <a:p>
            <a:r>
              <a:rPr lang="en-US" dirty="0"/>
              <a:t>Association</a:t>
            </a:r>
          </a:p>
        </p:txBody>
      </p:sp>
      <p:sp>
        <p:nvSpPr>
          <p:cNvPr id="6" name="TextBox 5">
            <a:extLst>
              <a:ext uri="{FF2B5EF4-FFF2-40B4-BE49-F238E27FC236}">
                <a16:creationId xmlns:a16="http://schemas.microsoft.com/office/drawing/2014/main" id="{2650780E-E21D-CF48-A7D2-61349744FAE8}"/>
              </a:ext>
            </a:extLst>
          </p:cNvPr>
          <p:cNvSpPr txBox="1"/>
          <p:nvPr/>
        </p:nvSpPr>
        <p:spPr>
          <a:xfrm>
            <a:off x="10003012" y="3874613"/>
            <a:ext cx="1807988" cy="923330"/>
          </a:xfrm>
          <a:prstGeom prst="rect">
            <a:avLst/>
          </a:prstGeom>
          <a:noFill/>
        </p:spPr>
        <p:txBody>
          <a:bodyPr wrap="square" rtlCol="0">
            <a:spAutoFit/>
          </a:bodyPr>
          <a:lstStyle/>
          <a:p>
            <a:r>
              <a:rPr lang="en-US" dirty="0"/>
              <a:t>Inference is to only those in the sample.</a:t>
            </a:r>
          </a:p>
        </p:txBody>
      </p:sp>
    </p:spTree>
    <p:extLst>
      <p:ext uri="{BB962C8B-B14F-4D97-AF65-F5344CB8AC3E}">
        <p14:creationId xmlns:p14="http://schemas.microsoft.com/office/powerpoint/2010/main" val="391225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FEA94-7903-43C4-37AE-129707712392}"/>
              </a:ext>
            </a:extLst>
          </p:cNvPr>
          <p:cNvSpPr>
            <a:spLocks noGrp="1"/>
          </p:cNvSpPr>
          <p:nvPr>
            <p:ph type="title"/>
          </p:nvPr>
        </p:nvSpPr>
        <p:spPr/>
        <p:txBody>
          <a:bodyPr/>
          <a:lstStyle/>
          <a:p>
            <a:r>
              <a:rPr lang="en-US" dirty="0"/>
              <a:t>Another Look…</a:t>
            </a:r>
          </a:p>
        </p:txBody>
      </p:sp>
      <p:pic>
        <p:nvPicPr>
          <p:cNvPr id="1026" name="Picture 2" descr="POL 346: Applied Quantitative Analysis">
            <a:extLst>
              <a:ext uri="{FF2B5EF4-FFF2-40B4-BE49-F238E27FC236}">
                <a16:creationId xmlns:a16="http://schemas.microsoft.com/office/drawing/2014/main" id="{E9737125-1CA8-4D5A-8031-2E8FEB7EF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587" y="4351854"/>
            <a:ext cx="6640823" cy="22192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L 346: Applied Quantitative Analysis">
            <a:extLst>
              <a:ext uri="{FF2B5EF4-FFF2-40B4-BE49-F238E27FC236}">
                <a16:creationId xmlns:a16="http://schemas.microsoft.com/office/drawing/2014/main" id="{A62E8F17-B470-1A37-CDD2-83D8CC1F0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114" y="1807443"/>
            <a:ext cx="6827772" cy="1981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02A2249-C32F-8320-96D4-81C84CAC5D24}"/>
              </a:ext>
            </a:extLst>
          </p:cNvPr>
          <p:cNvSpPr txBox="1"/>
          <p:nvPr/>
        </p:nvSpPr>
        <p:spPr>
          <a:xfrm>
            <a:off x="4953000" y="1447800"/>
            <a:ext cx="2895600" cy="369332"/>
          </a:xfrm>
          <a:prstGeom prst="rect">
            <a:avLst/>
          </a:prstGeom>
          <a:noFill/>
        </p:spPr>
        <p:txBody>
          <a:bodyPr wrap="square" rtlCol="0">
            <a:spAutoFit/>
          </a:bodyPr>
          <a:lstStyle/>
          <a:p>
            <a:pPr algn="ctr"/>
            <a:r>
              <a:rPr lang="en-US" b="1" dirty="0"/>
              <a:t>Randomized Experiment</a:t>
            </a:r>
          </a:p>
        </p:txBody>
      </p:sp>
      <p:sp>
        <p:nvSpPr>
          <p:cNvPr id="6" name="TextBox 5">
            <a:extLst>
              <a:ext uri="{FF2B5EF4-FFF2-40B4-BE49-F238E27FC236}">
                <a16:creationId xmlns:a16="http://schemas.microsoft.com/office/drawing/2014/main" id="{0DF4CFDF-78E3-0E1A-AD11-A5ABF7E4E897}"/>
              </a:ext>
            </a:extLst>
          </p:cNvPr>
          <p:cNvSpPr txBox="1"/>
          <p:nvPr/>
        </p:nvSpPr>
        <p:spPr>
          <a:xfrm>
            <a:off x="4953000" y="3986134"/>
            <a:ext cx="2895600" cy="369332"/>
          </a:xfrm>
          <a:prstGeom prst="rect">
            <a:avLst/>
          </a:prstGeom>
          <a:noFill/>
        </p:spPr>
        <p:txBody>
          <a:bodyPr wrap="square" rtlCol="0">
            <a:spAutoFit/>
          </a:bodyPr>
          <a:lstStyle/>
          <a:p>
            <a:pPr algn="ctr"/>
            <a:r>
              <a:rPr lang="en-US" b="1" dirty="0"/>
              <a:t>Observational Study</a:t>
            </a:r>
          </a:p>
        </p:txBody>
      </p:sp>
      <p:sp>
        <p:nvSpPr>
          <p:cNvPr id="7" name="TextBox 6">
            <a:extLst>
              <a:ext uri="{FF2B5EF4-FFF2-40B4-BE49-F238E27FC236}">
                <a16:creationId xmlns:a16="http://schemas.microsoft.com/office/drawing/2014/main" id="{33862028-CC13-3223-A75D-E0ECC83AB398}"/>
              </a:ext>
            </a:extLst>
          </p:cNvPr>
          <p:cNvSpPr txBox="1"/>
          <p:nvPr/>
        </p:nvSpPr>
        <p:spPr>
          <a:xfrm>
            <a:off x="228600" y="3516250"/>
            <a:ext cx="3232790" cy="369332"/>
          </a:xfrm>
          <a:prstGeom prst="rect">
            <a:avLst/>
          </a:prstGeom>
          <a:noFill/>
        </p:spPr>
        <p:txBody>
          <a:bodyPr wrap="square" rtlCol="0">
            <a:spAutoFit/>
          </a:bodyPr>
          <a:lstStyle/>
          <a:p>
            <a:pPr algn="ctr"/>
            <a:r>
              <a:rPr lang="en-US" b="1" dirty="0"/>
              <a:t>Random Samples</a:t>
            </a:r>
          </a:p>
        </p:txBody>
      </p:sp>
      <p:cxnSp>
        <p:nvCxnSpPr>
          <p:cNvPr id="10" name="Straight Arrow Connector 9">
            <a:extLst>
              <a:ext uri="{FF2B5EF4-FFF2-40B4-BE49-F238E27FC236}">
                <a16:creationId xmlns:a16="http://schemas.microsoft.com/office/drawing/2014/main" id="{732D70EC-4D59-DEFC-826A-ACAD45743BB5}"/>
              </a:ext>
            </a:extLst>
          </p:cNvPr>
          <p:cNvCxnSpPr>
            <a:cxnSpLocks/>
          </p:cNvCxnSpPr>
          <p:nvPr/>
        </p:nvCxnSpPr>
        <p:spPr>
          <a:xfrm>
            <a:off x="3352800" y="3788643"/>
            <a:ext cx="1447800" cy="93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F8455B1-57B5-F5FB-CA74-964BBE34CBC8}"/>
              </a:ext>
            </a:extLst>
          </p:cNvPr>
          <p:cNvCxnSpPr>
            <a:cxnSpLocks/>
          </p:cNvCxnSpPr>
          <p:nvPr/>
        </p:nvCxnSpPr>
        <p:spPr>
          <a:xfrm>
            <a:off x="3272962" y="3876271"/>
            <a:ext cx="1527638" cy="2219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038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BA8D-FEE6-0F4F-838D-3867CCBEF53B}"/>
              </a:ext>
            </a:extLst>
          </p:cNvPr>
          <p:cNvSpPr>
            <a:spLocks noGrp="1"/>
          </p:cNvSpPr>
          <p:nvPr>
            <p:ph type="title"/>
          </p:nvPr>
        </p:nvSpPr>
        <p:spPr/>
        <p:txBody>
          <a:bodyPr/>
          <a:lstStyle/>
          <a:p>
            <a:r>
              <a:rPr lang="en-US" dirty="0"/>
              <a:t>Question 2: A Solution</a:t>
            </a:r>
          </a:p>
        </p:txBody>
      </p:sp>
      <p:pic>
        <p:nvPicPr>
          <p:cNvPr id="4" name="Picture 3">
            <a:extLst>
              <a:ext uri="{FF2B5EF4-FFF2-40B4-BE49-F238E27FC236}">
                <a16:creationId xmlns:a16="http://schemas.microsoft.com/office/drawing/2014/main" id="{11532744-9ED4-B044-804C-0DC10588B95F}"/>
              </a:ext>
            </a:extLst>
          </p:cNvPr>
          <p:cNvPicPr>
            <a:picLocks noChangeAspect="1"/>
          </p:cNvPicPr>
          <p:nvPr/>
        </p:nvPicPr>
        <p:blipFill>
          <a:blip r:embed="rId2"/>
          <a:stretch>
            <a:fillRect/>
          </a:stretch>
        </p:blipFill>
        <p:spPr>
          <a:xfrm>
            <a:off x="891309" y="1828800"/>
            <a:ext cx="10409382" cy="3733800"/>
          </a:xfrm>
          <a:prstGeom prst="rect">
            <a:avLst/>
          </a:prstGeom>
        </p:spPr>
      </p:pic>
    </p:spTree>
    <p:extLst>
      <p:ext uri="{BB962C8B-B14F-4D97-AF65-F5344CB8AC3E}">
        <p14:creationId xmlns:p14="http://schemas.microsoft.com/office/powerpoint/2010/main" val="1718326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3A308F9-2852-AB46-A678-FC46800371BA}"/>
                  </a:ext>
                </a:extLst>
              </p:cNvPr>
              <p:cNvSpPr>
                <a:spLocks noGrp="1"/>
              </p:cNvSpPr>
              <p:nvPr>
                <p:ph type="title"/>
              </p:nvPr>
            </p:nvSpPr>
            <p:spPr/>
            <p:txBody>
              <a:bodyPr/>
              <a:lstStyle/>
              <a:p>
                <a:r>
                  <a:rPr lang="en-US" dirty="0"/>
                  <a:t>Question 3 (</a:t>
                </a:r>
                <a14:m>
                  <m:oMath xmlns:m="http://schemas.openxmlformats.org/officeDocument/2006/math">
                    <m:r>
                      <a:rPr lang="en-US" i="1">
                        <a:latin typeface="Cambria Math" panose="02040503050406030204" pitchFamily="18" charset="0"/>
                        <a:ea typeface="Cambria Math" panose="02040503050406030204" pitchFamily="18" charset="0"/>
                      </a:rPr>
                      <m:t>1 </m:t>
                    </m:r>
                    <m:r>
                      <a:rPr lang="en-US" i="1">
                        <a:latin typeface="Cambria Math" panose="02040503050406030204" pitchFamily="18" charset="0"/>
                        <a:ea typeface="Cambria Math" panose="02040503050406030204" pitchFamily="18" charset="0"/>
                      </a:rPr>
                      <m:t>h𝑜𝑢𝑟</m:t>
                    </m:r>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53A308F9-2852-AB46-A678-FC46800371BA}"/>
                  </a:ext>
                </a:extLst>
              </p:cNvPr>
              <p:cNvSpPr>
                <a:spLocks noGrp="1" noRot="1" noChangeAspect="1" noMove="1" noResize="1" noEditPoints="1" noAdjustHandles="1" noChangeArrowheads="1" noChangeShapeType="1" noTextEdit="1"/>
              </p:cNvSpPr>
              <p:nvPr>
                <p:ph type="title"/>
              </p:nvPr>
            </p:nvSpPr>
            <p:spPr>
              <a:blipFill>
                <a:blip r:embed="rId2"/>
                <a:stretch>
                  <a:fillRect b="-8791"/>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CC740959-42D6-4F4C-B419-CC3418F76B03}"/>
              </a:ext>
            </a:extLst>
          </p:cNvPr>
          <p:cNvSpPr>
            <a:spLocks noGrp="1"/>
          </p:cNvSpPr>
          <p:nvPr>
            <p:ph idx="1"/>
          </p:nvPr>
        </p:nvSpPr>
        <p:spPr>
          <a:xfrm>
            <a:off x="266700" y="1575430"/>
            <a:ext cx="11658599" cy="2792739"/>
          </a:xfrm>
        </p:spPr>
        <p:txBody>
          <a:bodyPr>
            <a:normAutofit fontScale="85000" lnSpcReduction="20000"/>
          </a:bodyPr>
          <a:lstStyle/>
          <a:p>
            <a:pPr lvl="0"/>
            <a:r>
              <a:rPr lang="en-US" dirty="0"/>
              <a:t>In 1936, the </a:t>
            </a:r>
            <a:r>
              <a:rPr lang="en-US" i="1" dirty="0"/>
              <a:t>Literary Digest </a:t>
            </a:r>
            <a:r>
              <a:rPr lang="en-US" dirty="0"/>
              <a:t>polled 1 out of every 4 Americans and concluded that Alfred Landon would win the presidential election in a </a:t>
            </a:r>
            <a:r>
              <a:rPr lang="en-US" dirty="0" err="1"/>
              <a:t>landon</a:t>
            </a:r>
            <a:r>
              <a:rPr lang="en-US" dirty="0"/>
              <a:t>-slide (pun intended:).  Of course, history turned out dramatically different (see </a:t>
            </a:r>
            <a:r>
              <a:rPr lang="en-US" u="sng" dirty="0">
                <a:hlinkClick r:id="rId3"/>
              </a:rPr>
              <a:t>http://historymatters.gmu.edu/d/5168/</a:t>
            </a:r>
            <a:r>
              <a:rPr lang="en-US" dirty="0"/>
              <a:t> for further details).  The magazine combined three sampling sources: subscribers to its magazine, phone number records, and automobile registration records.  Comment on the desired population of interest of the survey and what population the magazine actually drew from.     </a:t>
            </a:r>
          </a:p>
          <a:p>
            <a:endParaRPr lang="en-US" dirty="0"/>
          </a:p>
        </p:txBody>
      </p:sp>
      <p:pic>
        <p:nvPicPr>
          <p:cNvPr id="4" name="Picture 3">
            <a:extLst>
              <a:ext uri="{FF2B5EF4-FFF2-40B4-BE49-F238E27FC236}">
                <a16:creationId xmlns:a16="http://schemas.microsoft.com/office/drawing/2014/main" id="{9B6575DD-855C-8E49-9F20-EED5BDB4CD79}"/>
              </a:ext>
            </a:extLst>
          </p:cNvPr>
          <p:cNvPicPr>
            <a:picLocks noChangeAspect="1"/>
          </p:cNvPicPr>
          <p:nvPr/>
        </p:nvPicPr>
        <p:blipFill>
          <a:blip r:embed="rId4"/>
          <a:stretch>
            <a:fillRect/>
          </a:stretch>
        </p:blipFill>
        <p:spPr>
          <a:xfrm>
            <a:off x="5257800" y="4439928"/>
            <a:ext cx="1603172" cy="2113272"/>
          </a:xfrm>
          <a:prstGeom prst="rect">
            <a:avLst/>
          </a:prstGeom>
        </p:spPr>
      </p:pic>
    </p:spTree>
    <p:extLst>
      <p:ext uri="{BB962C8B-B14F-4D97-AF65-F5344CB8AC3E}">
        <p14:creationId xmlns:p14="http://schemas.microsoft.com/office/powerpoint/2010/main" val="4124564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CDBF-CA05-B94C-A90A-7CD156AA9F7C}"/>
              </a:ext>
            </a:extLst>
          </p:cNvPr>
          <p:cNvSpPr>
            <a:spLocks noGrp="1"/>
          </p:cNvSpPr>
          <p:nvPr>
            <p:ph type="title"/>
          </p:nvPr>
        </p:nvSpPr>
        <p:spPr/>
        <p:txBody>
          <a:bodyPr/>
          <a:lstStyle/>
          <a:p>
            <a:r>
              <a:rPr lang="en-US" dirty="0"/>
              <a:t>Philosophy</a:t>
            </a:r>
          </a:p>
        </p:txBody>
      </p:sp>
      <p:sp>
        <p:nvSpPr>
          <p:cNvPr id="3" name="Content Placeholder 2">
            <a:extLst>
              <a:ext uri="{FF2B5EF4-FFF2-40B4-BE49-F238E27FC236}">
                <a16:creationId xmlns:a16="http://schemas.microsoft.com/office/drawing/2014/main" id="{8BAF0FC9-3134-0F4C-B707-A2C723352008}"/>
              </a:ext>
            </a:extLst>
          </p:cNvPr>
          <p:cNvSpPr>
            <a:spLocks noGrp="1"/>
          </p:cNvSpPr>
          <p:nvPr>
            <p:ph idx="1"/>
          </p:nvPr>
        </p:nvSpPr>
        <p:spPr>
          <a:xfrm>
            <a:off x="1724026" y="1556426"/>
            <a:ext cx="8658225" cy="5194570"/>
          </a:xfrm>
        </p:spPr>
        <p:txBody>
          <a:bodyPr>
            <a:normAutofit fontScale="62500" lnSpcReduction="20000"/>
          </a:bodyPr>
          <a:lstStyle/>
          <a:p>
            <a:r>
              <a:rPr lang="en-US" dirty="0"/>
              <a:t>On the following slide(s) you will see activities and the estimated / expected time that the student should spend on that activity. </a:t>
            </a:r>
          </a:p>
          <a:p>
            <a:r>
              <a:rPr lang="en-US" dirty="0"/>
              <a:t>It is important to note that the goal of the activities is to become familiar with the methods, ideas and implementation involved in that activity so that we can efficiently iron out all the details in live session.  </a:t>
            </a:r>
          </a:p>
          <a:p>
            <a:r>
              <a:rPr lang="en-US" dirty="0"/>
              <a:t>Analogy: You are building the pieces of puzzle in the For Live Session Activity and we are putting them together to see the big picture in live session. </a:t>
            </a:r>
          </a:p>
          <a:p>
            <a:r>
              <a:rPr lang="en-US" dirty="0"/>
              <a:t>It is </a:t>
            </a:r>
            <a:r>
              <a:rPr lang="en-US" b="1" i="1" u="sng" dirty="0"/>
              <a:t>not</a:t>
            </a:r>
            <a:r>
              <a:rPr lang="en-US" dirty="0"/>
              <a:t> expected that the student have all the correct answers.  The expectation is that each student spend the allotted time (indicated next to the activity) on each activity so that we can discuss the details in live session.  </a:t>
            </a:r>
          </a:p>
          <a:p>
            <a:r>
              <a:rPr lang="en-US" dirty="0"/>
              <a:t>If you max out the indicated time without finishing the activity and you don’t have more time to finish, simply write up what you have learned by that time and record any questions you might have and we will address those in live session!  </a:t>
            </a:r>
          </a:p>
          <a:p>
            <a:r>
              <a:rPr lang="en-US" dirty="0"/>
              <a:t>We want to develop the questions before live session so that we can use the live session time to effectively answer them!  </a:t>
            </a:r>
          </a:p>
          <a:p>
            <a:pPr marL="971550" lvl="1" indent="-514350">
              <a:buAutoNum type="arabicPeriod"/>
            </a:pPr>
            <a:endParaRPr lang="en-US" dirty="0"/>
          </a:p>
        </p:txBody>
      </p:sp>
    </p:spTree>
    <p:extLst>
      <p:ext uri="{BB962C8B-B14F-4D97-AF65-F5344CB8AC3E}">
        <p14:creationId xmlns:p14="http://schemas.microsoft.com/office/powerpoint/2010/main" val="541346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D582-C761-2D41-A5E5-8C6DD7813843}"/>
              </a:ext>
            </a:extLst>
          </p:cNvPr>
          <p:cNvSpPr>
            <a:spLocks noGrp="1"/>
          </p:cNvSpPr>
          <p:nvPr>
            <p:ph type="title"/>
          </p:nvPr>
        </p:nvSpPr>
        <p:spPr>
          <a:xfrm>
            <a:off x="2346960" y="286607"/>
            <a:ext cx="7543800" cy="1114177"/>
          </a:xfrm>
        </p:spPr>
        <p:txBody>
          <a:bodyPr/>
          <a:lstStyle/>
          <a:p>
            <a:r>
              <a:rPr lang="en-US" dirty="0"/>
              <a:t>Question 3: A Solution</a:t>
            </a:r>
          </a:p>
        </p:txBody>
      </p:sp>
      <p:pic>
        <p:nvPicPr>
          <p:cNvPr id="4" name="Picture 3">
            <a:extLst>
              <a:ext uri="{FF2B5EF4-FFF2-40B4-BE49-F238E27FC236}">
                <a16:creationId xmlns:a16="http://schemas.microsoft.com/office/drawing/2014/main" id="{63EFCCC6-7CC7-9C44-8C26-AD03A5751BC3}"/>
              </a:ext>
            </a:extLst>
          </p:cNvPr>
          <p:cNvPicPr>
            <a:picLocks noChangeAspect="1"/>
          </p:cNvPicPr>
          <p:nvPr/>
        </p:nvPicPr>
        <p:blipFill>
          <a:blip r:embed="rId2"/>
          <a:stretch>
            <a:fillRect/>
          </a:stretch>
        </p:blipFill>
        <p:spPr>
          <a:xfrm>
            <a:off x="609600" y="1600200"/>
            <a:ext cx="9144000" cy="4707558"/>
          </a:xfrm>
          <a:prstGeom prst="rect">
            <a:avLst/>
          </a:prstGeom>
        </p:spPr>
      </p:pic>
      <p:pic>
        <p:nvPicPr>
          <p:cNvPr id="5" name="Picture 4">
            <a:extLst>
              <a:ext uri="{FF2B5EF4-FFF2-40B4-BE49-F238E27FC236}">
                <a16:creationId xmlns:a16="http://schemas.microsoft.com/office/drawing/2014/main" id="{08639A70-7FA9-4746-8F14-551177EE8364}"/>
              </a:ext>
            </a:extLst>
          </p:cNvPr>
          <p:cNvPicPr>
            <a:picLocks noChangeAspect="1"/>
          </p:cNvPicPr>
          <p:nvPr/>
        </p:nvPicPr>
        <p:blipFill>
          <a:blip r:embed="rId3"/>
          <a:stretch>
            <a:fillRect/>
          </a:stretch>
        </p:blipFill>
        <p:spPr>
          <a:xfrm>
            <a:off x="10058400" y="2514600"/>
            <a:ext cx="1834314" cy="2417959"/>
          </a:xfrm>
          <a:prstGeom prst="rect">
            <a:avLst/>
          </a:prstGeom>
        </p:spPr>
      </p:pic>
    </p:spTree>
    <p:extLst>
      <p:ext uri="{BB962C8B-B14F-4D97-AF65-F5344CB8AC3E}">
        <p14:creationId xmlns:p14="http://schemas.microsoft.com/office/powerpoint/2010/main" val="2874078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BA85-BAE0-EF40-9EFE-673BAE226153}"/>
              </a:ext>
            </a:extLst>
          </p:cNvPr>
          <p:cNvSpPr>
            <a:spLocks noGrp="1"/>
          </p:cNvSpPr>
          <p:nvPr>
            <p:ph type="title"/>
          </p:nvPr>
        </p:nvSpPr>
        <p:spPr/>
        <p:txBody>
          <a:bodyPr/>
          <a:lstStyle/>
          <a:p>
            <a:r>
              <a:rPr lang="en-US" dirty="0"/>
              <a:t>End Break Out 1</a:t>
            </a:r>
          </a:p>
        </p:txBody>
      </p:sp>
      <p:sp>
        <p:nvSpPr>
          <p:cNvPr id="3" name="Content Placeholder 2">
            <a:extLst>
              <a:ext uri="{FF2B5EF4-FFF2-40B4-BE49-F238E27FC236}">
                <a16:creationId xmlns:a16="http://schemas.microsoft.com/office/drawing/2014/main" id="{5B889696-7BAE-8746-9BEB-FAFA75FE991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90046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95435-00EA-A545-A9B3-97B878F91181}"/>
              </a:ext>
            </a:extLst>
          </p:cNvPr>
          <p:cNvSpPr>
            <a:spLocks noGrp="1"/>
          </p:cNvSpPr>
          <p:nvPr>
            <p:ph type="title"/>
          </p:nvPr>
        </p:nvSpPr>
        <p:spPr/>
        <p:txBody>
          <a:bodyPr/>
          <a:lstStyle/>
          <a:p>
            <a:r>
              <a:rPr lang="en-US" dirty="0"/>
              <a:t>Quick Quiz Question 3 (QQ3)</a:t>
            </a:r>
          </a:p>
        </p:txBody>
      </p:sp>
      <p:pic>
        <p:nvPicPr>
          <p:cNvPr id="3" name="Picture 2">
            <a:extLst>
              <a:ext uri="{FF2B5EF4-FFF2-40B4-BE49-F238E27FC236}">
                <a16:creationId xmlns:a16="http://schemas.microsoft.com/office/drawing/2014/main" id="{7A929460-9843-B247-964B-A855ACC75759}"/>
              </a:ext>
            </a:extLst>
          </p:cNvPr>
          <p:cNvPicPr>
            <a:picLocks noChangeAspect="1"/>
          </p:cNvPicPr>
          <p:nvPr/>
        </p:nvPicPr>
        <p:blipFill rotWithShape="1">
          <a:blip r:embed="rId2"/>
          <a:srcRect t="6351"/>
          <a:stretch/>
        </p:blipFill>
        <p:spPr>
          <a:xfrm>
            <a:off x="2401448" y="1690689"/>
            <a:ext cx="7389104" cy="4630304"/>
          </a:xfrm>
          <a:prstGeom prst="rect">
            <a:avLst/>
          </a:prstGeom>
        </p:spPr>
      </p:pic>
      <p:sp>
        <p:nvSpPr>
          <p:cNvPr id="4" name="Rectangle 3">
            <a:extLst>
              <a:ext uri="{FF2B5EF4-FFF2-40B4-BE49-F238E27FC236}">
                <a16:creationId xmlns:a16="http://schemas.microsoft.com/office/drawing/2014/main" id="{605739CC-4116-874B-9EF5-2840920220F4}"/>
              </a:ext>
            </a:extLst>
          </p:cNvPr>
          <p:cNvSpPr/>
          <p:nvPr/>
        </p:nvSpPr>
        <p:spPr>
          <a:xfrm>
            <a:off x="2025445" y="5407743"/>
            <a:ext cx="8377084" cy="8160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9633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BA85-BAE0-EF40-9EFE-673BAE226153}"/>
              </a:ext>
            </a:extLst>
          </p:cNvPr>
          <p:cNvSpPr>
            <a:spLocks noGrp="1"/>
          </p:cNvSpPr>
          <p:nvPr>
            <p:ph type="title"/>
          </p:nvPr>
        </p:nvSpPr>
        <p:spPr/>
        <p:txBody>
          <a:bodyPr/>
          <a:lstStyle/>
          <a:p>
            <a:r>
              <a:rPr lang="en-US" dirty="0"/>
              <a:t>Break Out 2</a:t>
            </a:r>
          </a:p>
        </p:txBody>
      </p:sp>
      <p:sp>
        <p:nvSpPr>
          <p:cNvPr id="3" name="Content Placeholder 2">
            <a:extLst>
              <a:ext uri="{FF2B5EF4-FFF2-40B4-BE49-F238E27FC236}">
                <a16:creationId xmlns:a16="http://schemas.microsoft.com/office/drawing/2014/main" id="{5B889696-7BAE-8746-9BEB-FAFA75FE991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92990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76866-BE91-304E-AD1D-94AE5CF1351C}"/>
              </a:ext>
            </a:extLst>
          </p:cNvPr>
          <p:cNvSpPr>
            <a:spLocks noGrp="1"/>
          </p:cNvSpPr>
          <p:nvPr>
            <p:ph type="title"/>
          </p:nvPr>
        </p:nvSpPr>
        <p:spPr/>
        <p:txBody>
          <a:bodyPr/>
          <a:lstStyle/>
          <a:p>
            <a:r>
              <a:rPr lang="en-US" dirty="0"/>
              <a:t>Question 4 (1 hours)</a:t>
            </a:r>
          </a:p>
        </p:txBody>
      </p:sp>
      <p:sp>
        <p:nvSpPr>
          <p:cNvPr id="3" name="Content Placeholder 2">
            <a:extLst>
              <a:ext uri="{FF2B5EF4-FFF2-40B4-BE49-F238E27FC236}">
                <a16:creationId xmlns:a16="http://schemas.microsoft.com/office/drawing/2014/main" id="{4742CA7B-F13C-1D46-842B-EDDA4026961A}"/>
              </a:ext>
            </a:extLst>
          </p:cNvPr>
          <p:cNvSpPr>
            <a:spLocks noGrp="1"/>
          </p:cNvSpPr>
          <p:nvPr>
            <p:ph idx="1"/>
          </p:nvPr>
        </p:nvSpPr>
        <p:spPr>
          <a:xfrm>
            <a:off x="152400" y="1600200"/>
            <a:ext cx="11887200" cy="4525963"/>
          </a:xfrm>
        </p:spPr>
        <p:txBody>
          <a:bodyPr>
            <a:normAutofit fontScale="77500" lnSpcReduction="20000"/>
          </a:bodyPr>
          <a:lstStyle/>
          <a:p>
            <a:pPr lvl="0"/>
            <a:r>
              <a:rPr lang="en-US" dirty="0"/>
              <a:t>Suppose we have developed a new fertilizer that is supposed to help corn yields.  This fertilizer is so potent that a small vial of it sprayed over an entire field is a sufficient dose.  We find that the new fertilizer results in an average yield of 60 more bushels over the old fertilizer with a p-value of 0.0001.  Write up a scope of inference under the following study designs that generated this data.</a:t>
            </a:r>
          </a:p>
          <a:p>
            <a:pPr lvl="1"/>
            <a:r>
              <a:rPr lang="en-US" dirty="0"/>
              <a:t>We offer the new fertilizer at a discount to customers who have purchased the old fertilizer along with a survey for them to fill out.  Some farmers send in the survey after the growing season, reporting their crop yield. From our records, we know which of these farmers used the new fertilizer and which used the old one.</a:t>
            </a:r>
          </a:p>
          <a:p>
            <a:pPr lvl="1"/>
            <a:r>
              <a:rPr lang="en-US" dirty="0"/>
              <a:t>When a customer makes an order, we randomly send them either the old or new fertilizer.  At the end of the season, some of the farmers send us a report of their yield.  Again, from our records, we know which of these farmers used the new fertilizer and which used the old.  </a:t>
            </a:r>
          </a:p>
          <a:p>
            <a:endParaRPr lang="en-US" dirty="0"/>
          </a:p>
        </p:txBody>
      </p:sp>
    </p:spTree>
    <p:extLst>
      <p:ext uri="{BB962C8B-B14F-4D97-AF65-F5344CB8AC3E}">
        <p14:creationId xmlns:p14="http://schemas.microsoft.com/office/powerpoint/2010/main" val="4069030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76866-BE91-304E-AD1D-94AE5CF1351C}"/>
              </a:ext>
            </a:extLst>
          </p:cNvPr>
          <p:cNvSpPr>
            <a:spLocks noGrp="1"/>
          </p:cNvSpPr>
          <p:nvPr>
            <p:ph type="title"/>
          </p:nvPr>
        </p:nvSpPr>
        <p:spPr/>
        <p:txBody>
          <a:bodyPr/>
          <a:lstStyle/>
          <a:p>
            <a:r>
              <a:rPr lang="en-US" dirty="0"/>
              <a:t>Question 4a</a:t>
            </a:r>
          </a:p>
        </p:txBody>
      </p:sp>
      <p:sp>
        <p:nvSpPr>
          <p:cNvPr id="3" name="Content Placeholder 2">
            <a:extLst>
              <a:ext uri="{FF2B5EF4-FFF2-40B4-BE49-F238E27FC236}">
                <a16:creationId xmlns:a16="http://schemas.microsoft.com/office/drawing/2014/main" id="{4742CA7B-F13C-1D46-842B-EDDA4026961A}"/>
              </a:ext>
            </a:extLst>
          </p:cNvPr>
          <p:cNvSpPr>
            <a:spLocks noGrp="1"/>
          </p:cNvSpPr>
          <p:nvPr>
            <p:ph idx="1"/>
          </p:nvPr>
        </p:nvSpPr>
        <p:spPr>
          <a:xfrm>
            <a:off x="103574" y="1587496"/>
            <a:ext cx="10058399" cy="1964266"/>
          </a:xfrm>
        </p:spPr>
        <p:txBody>
          <a:bodyPr>
            <a:normAutofit fontScale="70000" lnSpcReduction="20000"/>
          </a:bodyPr>
          <a:lstStyle/>
          <a:p>
            <a:pPr lvl="0"/>
            <a:r>
              <a:rPr lang="en-US" dirty="0"/>
              <a:t>Suppose we have developed a new fertilizer that is supposed to help corn yields.  This fertilizer is so potent that a small vial of it sprayed over an entire field is a sufficient dose.  We find that the new fertilizer results in an average yield of 60 more bushels over the old fertilizer with a p-value of 0.0001.  Write up a scope of inference under the following study designs that generated this data.</a:t>
            </a:r>
          </a:p>
          <a:p>
            <a:endParaRPr lang="en-US" dirty="0"/>
          </a:p>
        </p:txBody>
      </p:sp>
      <p:pic>
        <p:nvPicPr>
          <p:cNvPr id="4" name="Picture 3">
            <a:extLst>
              <a:ext uri="{FF2B5EF4-FFF2-40B4-BE49-F238E27FC236}">
                <a16:creationId xmlns:a16="http://schemas.microsoft.com/office/drawing/2014/main" id="{837EA7EF-A0F2-AA41-B9AF-3CE7BF782CFA}"/>
              </a:ext>
            </a:extLst>
          </p:cNvPr>
          <p:cNvPicPr>
            <a:picLocks noChangeAspect="1"/>
          </p:cNvPicPr>
          <p:nvPr/>
        </p:nvPicPr>
        <p:blipFill>
          <a:blip r:embed="rId2"/>
          <a:stretch>
            <a:fillRect/>
          </a:stretch>
        </p:blipFill>
        <p:spPr>
          <a:xfrm>
            <a:off x="1174280" y="3429000"/>
            <a:ext cx="9843439" cy="3085840"/>
          </a:xfrm>
          <a:prstGeom prst="rect">
            <a:avLst/>
          </a:prstGeom>
        </p:spPr>
      </p:pic>
      <p:pic>
        <p:nvPicPr>
          <p:cNvPr id="5" name="Content Placeholder 3">
            <a:extLst>
              <a:ext uri="{FF2B5EF4-FFF2-40B4-BE49-F238E27FC236}">
                <a16:creationId xmlns:a16="http://schemas.microsoft.com/office/drawing/2014/main" id="{50171339-4735-0B4D-9842-43625CBB0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8782" y="461970"/>
            <a:ext cx="2093218" cy="2057400"/>
          </a:xfrm>
          <a:prstGeom prst="rect">
            <a:avLst/>
          </a:prstGeom>
        </p:spPr>
      </p:pic>
      <p:sp>
        <p:nvSpPr>
          <p:cNvPr id="6" name="TextBox 5">
            <a:extLst>
              <a:ext uri="{FF2B5EF4-FFF2-40B4-BE49-F238E27FC236}">
                <a16:creationId xmlns:a16="http://schemas.microsoft.com/office/drawing/2014/main" id="{1A7A09D9-84BB-4D49-A586-2DC47EBE894E}"/>
              </a:ext>
            </a:extLst>
          </p:cNvPr>
          <p:cNvSpPr txBox="1"/>
          <p:nvPr/>
        </p:nvSpPr>
        <p:spPr>
          <a:xfrm>
            <a:off x="11223117" y="1661068"/>
            <a:ext cx="288645" cy="369332"/>
          </a:xfrm>
          <a:prstGeom prst="rect">
            <a:avLst/>
          </a:prstGeom>
          <a:noFill/>
        </p:spPr>
        <p:txBody>
          <a:bodyPr wrap="square" rtlCol="0">
            <a:spAutoFit/>
          </a:bodyPr>
          <a:lstStyle/>
          <a:p>
            <a:r>
              <a:rPr lang="en-US" dirty="0">
                <a:solidFill>
                  <a:srgbClr val="FF0000"/>
                </a:solidFill>
              </a:rPr>
              <a:t>x</a:t>
            </a:r>
          </a:p>
        </p:txBody>
      </p:sp>
      <p:sp>
        <p:nvSpPr>
          <p:cNvPr id="7" name="Rectangle 6">
            <a:extLst>
              <a:ext uri="{FF2B5EF4-FFF2-40B4-BE49-F238E27FC236}">
                <a16:creationId xmlns:a16="http://schemas.microsoft.com/office/drawing/2014/main" id="{FB751CC6-A64A-9A4A-86C3-473E2D682DA3}"/>
              </a:ext>
            </a:extLst>
          </p:cNvPr>
          <p:cNvSpPr/>
          <p:nvPr/>
        </p:nvSpPr>
        <p:spPr>
          <a:xfrm>
            <a:off x="9753600" y="5378026"/>
            <a:ext cx="914400" cy="2607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225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76866-BE91-304E-AD1D-94AE5CF1351C}"/>
              </a:ext>
            </a:extLst>
          </p:cNvPr>
          <p:cNvSpPr>
            <a:spLocks noGrp="1"/>
          </p:cNvSpPr>
          <p:nvPr>
            <p:ph type="title"/>
          </p:nvPr>
        </p:nvSpPr>
        <p:spPr/>
        <p:txBody>
          <a:bodyPr/>
          <a:lstStyle/>
          <a:p>
            <a:r>
              <a:rPr lang="en-US" dirty="0"/>
              <a:t>Question 4b</a:t>
            </a:r>
          </a:p>
        </p:txBody>
      </p:sp>
      <p:sp>
        <p:nvSpPr>
          <p:cNvPr id="3" name="Content Placeholder 2">
            <a:extLst>
              <a:ext uri="{FF2B5EF4-FFF2-40B4-BE49-F238E27FC236}">
                <a16:creationId xmlns:a16="http://schemas.microsoft.com/office/drawing/2014/main" id="{4742CA7B-F13C-1D46-842B-EDDA4026961A}"/>
              </a:ext>
            </a:extLst>
          </p:cNvPr>
          <p:cNvSpPr>
            <a:spLocks noGrp="1"/>
          </p:cNvSpPr>
          <p:nvPr>
            <p:ph idx="1"/>
          </p:nvPr>
        </p:nvSpPr>
        <p:spPr>
          <a:xfrm>
            <a:off x="114624" y="1491734"/>
            <a:ext cx="10019976" cy="1851815"/>
          </a:xfrm>
        </p:spPr>
        <p:txBody>
          <a:bodyPr>
            <a:normAutofit fontScale="70000" lnSpcReduction="20000"/>
          </a:bodyPr>
          <a:lstStyle/>
          <a:p>
            <a:pPr lvl="0"/>
            <a:r>
              <a:rPr lang="en-US" dirty="0"/>
              <a:t>Suppose we have developed a new fertilizer that is supposed to help corn yields.  This fertilizer is so potent that a small vial of it sprayed over an entire field is a sufficient dose.  We find that the new fertilizer results in an average yield of 60 more bushels over the old fertilizer with a p-value of 0.0001.  Write up a scope of inference under the following study designs that generated this data.</a:t>
            </a:r>
          </a:p>
          <a:p>
            <a:endParaRPr lang="en-US" dirty="0"/>
          </a:p>
        </p:txBody>
      </p:sp>
      <p:pic>
        <p:nvPicPr>
          <p:cNvPr id="4" name="Picture 3">
            <a:extLst>
              <a:ext uri="{FF2B5EF4-FFF2-40B4-BE49-F238E27FC236}">
                <a16:creationId xmlns:a16="http://schemas.microsoft.com/office/drawing/2014/main" id="{D195B62D-49E7-B44A-8106-4900545F2152}"/>
              </a:ext>
            </a:extLst>
          </p:cNvPr>
          <p:cNvPicPr>
            <a:picLocks noChangeAspect="1"/>
          </p:cNvPicPr>
          <p:nvPr/>
        </p:nvPicPr>
        <p:blipFill>
          <a:blip r:embed="rId2"/>
          <a:stretch>
            <a:fillRect/>
          </a:stretch>
        </p:blipFill>
        <p:spPr>
          <a:xfrm>
            <a:off x="1753842" y="3276600"/>
            <a:ext cx="8684315" cy="3268167"/>
          </a:xfrm>
          <a:prstGeom prst="rect">
            <a:avLst/>
          </a:prstGeom>
        </p:spPr>
      </p:pic>
      <p:pic>
        <p:nvPicPr>
          <p:cNvPr id="5" name="Content Placeholder 3">
            <a:extLst>
              <a:ext uri="{FF2B5EF4-FFF2-40B4-BE49-F238E27FC236}">
                <a16:creationId xmlns:a16="http://schemas.microsoft.com/office/drawing/2014/main" id="{B7244D6A-0D67-C944-A5D4-0C1782FA7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416834"/>
            <a:ext cx="1942776" cy="1909532"/>
          </a:xfrm>
          <a:prstGeom prst="rect">
            <a:avLst/>
          </a:prstGeom>
        </p:spPr>
      </p:pic>
      <p:sp>
        <p:nvSpPr>
          <p:cNvPr id="6" name="TextBox 5">
            <a:extLst>
              <a:ext uri="{FF2B5EF4-FFF2-40B4-BE49-F238E27FC236}">
                <a16:creationId xmlns:a16="http://schemas.microsoft.com/office/drawing/2014/main" id="{E65A6FAE-25EE-FF4B-81D4-FD32F1697B98}"/>
              </a:ext>
            </a:extLst>
          </p:cNvPr>
          <p:cNvSpPr txBox="1"/>
          <p:nvPr/>
        </p:nvSpPr>
        <p:spPr>
          <a:xfrm>
            <a:off x="10619262" y="1307068"/>
            <a:ext cx="353538" cy="369332"/>
          </a:xfrm>
          <a:prstGeom prst="rect">
            <a:avLst/>
          </a:prstGeom>
          <a:noFill/>
        </p:spPr>
        <p:txBody>
          <a:bodyPr wrap="square" rtlCol="0">
            <a:spAutoFit/>
          </a:bodyPr>
          <a:lstStyle/>
          <a:p>
            <a:r>
              <a:rPr lang="en-US" dirty="0">
                <a:solidFill>
                  <a:srgbClr val="FF0000"/>
                </a:solidFill>
              </a:rPr>
              <a:t>x</a:t>
            </a:r>
          </a:p>
        </p:txBody>
      </p:sp>
    </p:spTree>
    <p:extLst>
      <p:ext uri="{BB962C8B-B14F-4D97-AF65-F5344CB8AC3E}">
        <p14:creationId xmlns:p14="http://schemas.microsoft.com/office/powerpoint/2010/main" val="100956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BA85-BAE0-EF40-9EFE-673BAE226153}"/>
              </a:ext>
            </a:extLst>
          </p:cNvPr>
          <p:cNvSpPr>
            <a:spLocks noGrp="1"/>
          </p:cNvSpPr>
          <p:nvPr>
            <p:ph type="title"/>
          </p:nvPr>
        </p:nvSpPr>
        <p:spPr/>
        <p:txBody>
          <a:bodyPr/>
          <a:lstStyle/>
          <a:p>
            <a:r>
              <a:rPr lang="en-US" dirty="0"/>
              <a:t>End Break Out 2</a:t>
            </a:r>
          </a:p>
        </p:txBody>
      </p:sp>
      <p:sp>
        <p:nvSpPr>
          <p:cNvPr id="3" name="Content Placeholder 2">
            <a:extLst>
              <a:ext uri="{FF2B5EF4-FFF2-40B4-BE49-F238E27FC236}">
                <a16:creationId xmlns:a16="http://schemas.microsoft.com/office/drawing/2014/main" id="{5B889696-7BAE-8746-9BEB-FAFA75FE991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4249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BA85-BAE0-EF40-9EFE-673BAE226153}"/>
              </a:ext>
            </a:extLst>
          </p:cNvPr>
          <p:cNvSpPr>
            <a:spLocks noGrp="1"/>
          </p:cNvSpPr>
          <p:nvPr>
            <p:ph type="title"/>
          </p:nvPr>
        </p:nvSpPr>
        <p:spPr/>
        <p:txBody>
          <a:bodyPr/>
          <a:lstStyle/>
          <a:p>
            <a:r>
              <a:rPr lang="en-US" dirty="0"/>
              <a:t>Break Out 3</a:t>
            </a:r>
          </a:p>
        </p:txBody>
      </p:sp>
      <p:sp>
        <p:nvSpPr>
          <p:cNvPr id="3" name="Content Placeholder 2">
            <a:extLst>
              <a:ext uri="{FF2B5EF4-FFF2-40B4-BE49-F238E27FC236}">
                <a16:creationId xmlns:a16="http://schemas.microsoft.com/office/drawing/2014/main" id="{5B889696-7BAE-8746-9BEB-FAFA75FE991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7749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Scope: Q1</a:t>
            </a:r>
          </a:p>
        </p:txBody>
      </p:sp>
      <p:sp>
        <p:nvSpPr>
          <p:cNvPr id="3" name="Content Placeholder 2"/>
          <p:cNvSpPr>
            <a:spLocks noGrp="1"/>
          </p:cNvSpPr>
          <p:nvPr>
            <p:ph idx="1"/>
          </p:nvPr>
        </p:nvSpPr>
        <p:spPr>
          <a:xfrm>
            <a:off x="380999" y="1533713"/>
            <a:ext cx="10040591" cy="2693506"/>
          </a:xfrm>
        </p:spPr>
        <p:txBody>
          <a:bodyPr>
            <a:normAutofit fontScale="70000" lnSpcReduction="20000"/>
          </a:bodyPr>
          <a:lstStyle/>
          <a:p>
            <a:pPr marL="0" indent="0">
              <a:buNone/>
            </a:pPr>
            <a:r>
              <a:rPr lang="en-US" dirty="0"/>
              <a:t>A particular study focused on high school freshman and seniors and their GPAs in a required economics class.  The study consisted of enumerating every freshman and senior in the school and randomly selecting them from that sampling frame.  Their scores in the economics class were then recorded, and a hypothesis test for the difference of means was conducted.  The seniors were found to have a significantly greater mean score in the class than the freshman.  What sort of conclusions can be made from this study? In other words, what is the scope of this study? In this class, scope typically constitutes both the causal inferences and populations inferences.</a:t>
            </a:r>
          </a:p>
        </p:txBody>
      </p:sp>
      <p:sp>
        <p:nvSpPr>
          <p:cNvPr id="4" name="Content Placeholder 2"/>
          <p:cNvSpPr txBox="1">
            <a:spLocks/>
          </p:cNvSpPr>
          <p:nvPr/>
        </p:nvSpPr>
        <p:spPr>
          <a:xfrm>
            <a:off x="609600" y="4227219"/>
            <a:ext cx="11277600" cy="164538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a:t>Since the subjects cannot be randomly assigned to be freshman or seniors, this is an observational study, and thus the difference in mean scores is only associated with the freshman / senior status. We can’t tell if the class (freshman or senior) caused the difference or not. </a:t>
            </a:r>
          </a:p>
          <a:p>
            <a:pPr marL="0" indent="0">
              <a:buNone/>
            </a:pPr>
            <a:r>
              <a:rPr lang="en-US" sz="2000" i="1" dirty="0"/>
              <a:t>The sample was a random sample from the school; therefore, these findings can be generalized to all freshman and seniors in the school. In conclusion, it can be inferred that the mean economics score of the seniors in the school is greater than that of the freshman although the cause of this difference cannot be determined from this study.     </a:t>
            </a:r>
          </a:p>
        </p:txBody>
      </p:sp>
      <p:sp>
        <p:nvSpPr>
          <p:cNvPr id="8" name="TextBox 7"/>
          <p:cNvSpPr txBox="1"/>
          <p:nvPr/>
        </p:nvSpPr>
        <p:spPr>
          <a:xfrm>
            <a:off x="5561610" y="130628"/>
            <a:ext cx="605642" cy="369332"/>
          </a:xfrm>
          <a:prstGeom prst="rect">
            <a:avLst/>
          </a:prstGeom>
          <a:solidFill>
            <a:schemeClr val="bg1"/>
          </a:solidFill>
        </p:spPr>
        <p:txBody>
          <a:bodyPr wrap="square" rtlCol="0">
            <a:spAutoFit/>
          </a:bodyPr>
          <a:lstStyle/>
          <a:p>
            <a:endParaRPr lang="en-US" dirty="0"/>
          </a:p>
        </p:txBody>
      </p:sp>
      <p:grpSp>
        <p:nvGrpSpPr>
          <p:cNvPr id="7" name="Group 6"/>
          <p:cNvGrpSpPr/>
          <p:nvPr/>
        </p:nvGrpSpPr>
        <p:grpSpPr>
          <a:xfrm>
            <a:off x="10421591" y="477658"/>
            <a:ext cx="1509394" cy="1483566"/>
            <a:chOff x="8897591" y="477658"/>
            <a:chExt cx="1509394" cy="1483566"/>
          </a:xfrm>
        </p:grpSpPr>
        <p:pic>
          <p:nvPicPr>
            <p:cNvPr id="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7591" y="477658"/>
              <a:ext cx="1509394" cy="1483566"/>
            </a:xfrm>
            <a:prstGeom prst="rect">
              <a:avLst/>
            </a:prstGeom>
          </p:spPr>
        </p:pic>
        <p:sp>
          <p:nvSpPr>
            <p:cNvPr id="6" name="TextBox 5"/>
            <p:cNvSpPr txBox="1"/>
            <p:nvPr/>
          </p:nvSpPr>
          <p:spPr>
            <a:xfrm>
              <a:off x="9468593" y="762000"/>
              <a:ext cx="285007" cy="366537"/>
            </a:xfrm>
            <a:prstGeom prst="rect">
              <a:avLst/>
            </a:prstGeom>
            <a:noFill/>
          </p:spPr>
          <p:txBody>
            <a:bodyPr wrap="square" rtlCol="0">
              <a:spAutoFit/>
            </a:bodyPr>
            <a:lstStyle/>
            <a:p>
              <a:r>
                <a:rPr lang="en-US" dirty="0">
                  <a:solidFill>
                    <a:srgbClr val="FF0000"/>
                  </a:solidFill>
                </a:rPr>
                <a:t>x</a:t>
              </a:r>
            </a:p>
          </p:txBody>
        </p:sp>
      </p:grpSp>
    </p:spTree>
    <p:extLst>
      <p:ext uri="{BB962C8B-B14F-4D97-AF65-F5344CB8AC3E}">
        <p14:creationId xmlns:p14="http://schemas.microsoft.com/office/powerpoint/2010/main" val="137269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Symbols!</a:t>
            </a:r>
          </a:p>
        </p:txBody>
      </p:sp>
      <p:sp>
        <p:nvSpPr>
          <p:cNvPr id="5" name="TextBox 4"/>
          <p:cNvSpPr txBox="1"/>
          <p:nvPr/>
        </p:nvSpPr>
        <p:spPr>
          <a:xfrm>
            <a:off x="2487824" y="3649311"/>
            <a:ext cx="2001774" cy="553998"/>
          </a:xfrm>
          <a:prstGeom prst="rect">
            <a:avLst/>
          </a:prstGeom>
          <a:noFill/>
        </p:spPr>
        <p:txBody>
          <a:bodyPr wrap="square" rtlCol="0">
            <a:spAutoFit/>
          </a:bodyPr>
          <a:lstStyle/>
          <a:p>
            <a:r>
              <a:rPr lang="en-US" sz="3000" dirty="0"/>
              <a:t>Sample</a:t>
            </a:r>
          </a:p>
        </p:txBody>
      </p:sp>
      <p:sp>
        <p:nvSpPr>
          <p:cNvPr id="6" name="TextBox 5"/>
          <p:cNvSpPr txBox="1"/>
          <p:nvPr/>
        </p:nvSpPr>
        <p:spPr>
          <a:xfrm>
            <a:off x="2233725" y="2967082"/>
            <a:ext cx="2473399" cy="553998"/>
          </a:xfrm>
          <a:prstGeom prst="rect">
            <a:avLst/>
          </a:prstGeom>
          <a:noFill/>
        </p:spPr>
        <p:txBody>
          <a:bodyPr wrap="square" rtlCol="0">
            <a:spAutoFit/>
          </a:bodyPr>
          <a:lstStyle/>
          <a:p>
            <a:r>
              <a:rPr lang="en-US" sz="3000" dirty="0"/>
              <a:t>Population</a:t>
            </a:r>
          </a:p>
        </p:txBody>
      </p:sp>
      <p:sp>
        <p:nvSpPr>
          <p:cNvPr id="7" name="TextBox 6"/>
          <p:cNvSpPr txBox="1"/>
          <p:nvPr/>
        </p:nvSpPr>
        <p:spPr>
          <a:xfrm>
            <a:off x="4017635" y="2419222"/>
            <a:ext cx="1186766" cy="553998"/>
          </a:xfrm>
          <a:prstGeom prst="rect">
            <a:avLst/>
          </a:prstGeom>
          <a:noFill/>
        </p:spPr>
        <p:txBody>
          <a:bodyPr wrap="square" rtlCol="0">
            <a:spAutoFit/>
          </a:bodyPr>
          <a:lstStyle/>
          <a:p>
            <a:r>
              <a:rPr lang="en-US" sz="3000" dirty="0"/>
              <a:t>Mean</a:t>
            </a:r>
          </a:p>
        </p:txBody>
      </p:sp>
      <p:sp>
        <p:nvSpPr>
          <p:cNvPr id="8" name="TextBox 7"/>
          <p:cNvSpPr txBox="1"/>
          <p:nvPr/>
        </p:nvSpPr>
        <p:spPr>
          <a:xfrm>
            <a:off x="5297031" y="1965164"/>
            <a:ext cx="1796496" cy="1015663"/>
          </a:xfrm>
          <a:prstGeom prst="rect">
            <a:avLst/>
          </a:prstGeom>
          <a:noFill/>
        </p:spPr>
        <p:txBody>
          <a:bodyPr wrap="square" rtlCol="0">
            <a:spAutoFit/>
          </a:bodyPr>
          <a:lstStyle/>
          <a:p>
            <a:r>
              <a:rPr lang="en-US" sz="3000" dirty="0"/>
              <a:t>Standard Deviation</a:t>
            </a:r>
          </a:p>
        </p:txBody>
      </p:sp>
      <p:sp>
        <p:nvSpPr>
          <p:cNvPr id="9" name="TextBox 8"/>
          <p:cNvSpPr txBox="1"/>
          <p:nvPr/>
        </p:nvSpPr>
        <p:spPr>
          <a:xfrm>
            <a:off x="7172178" y="2419223"/>
            <a:ext cx="1796495" cy="553998"/>
          </a:xfrm>
          <a:prstGeom prst="rect">
            <a:avLst/>
          </a:prstGeom>
          <a:noFill/>
        </p:spPr>
        <p:txBody>
          <a:bodyPr wrap="square" rtlCol="0">
            <a:spAutoFit/>
          </a:bodyPr>
          <a:lstStyle/>
          <a:p>
            <a:r>
              <a:rPr lang="en-US" sz="3000" dirty="0"/>
              <a:t>Variance</a:t>
            </a:r>
          </a:p>
        </p:txBody>
      </p:sp>
      <mc:AlternateContent xmlns:mc="http://schemas.openxmlformats.org/markup-compatibility/2006">
        <mc:Choice xmlns:a14="http://schemas.microsoft.com/office/drawing/2010/main" Requires="a14">
          <p:sp>
            <p:nvSpPr>
              <p:cNvPr id="11" name="TextBox 10"/>
              <p:cNvSpPr txBox="1"/>
              <p:nvPr/>
            </p:nvSpPr>
            <p:spPr>
              <a:xfrm>
                <a:off x="3979535" y="3606780"/>
                <a:ext cx="1241434" cy="6001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300" i="1">
                              <a:latin typeface="Cambria Math" panose="02040503050406030204" pitchFamily="18" charset="0"/>
                            </a:rPr>
                          </m:ctrlPr>
                        </m:accPr>
                        <m:e>
                          <m:r>
                            <a:rPr lang="en-US" sz="3300" i="1">
                              <a:latin typeface="Cambria Math"/>
                            </a:rPr>
                            <m:t>𝑥</m:t>
                          </m:r>
                        </m:e>
                      </m:acc>
                    </m:oMath>
                  </m:oMathPara>
                </a14:m>
                <a:endParaRPr lang="en-US" sz="3000" dirty="0"/>
              </a:p>
            </p:txBody>
          </p:sp>
        </mc:Choice>
        <mc:Fallback>
          <p:sp>
            <p:nvSpPr>
              <p:cNvPr id="11" name="TextBox 10"/>
              <p:cNvSpPr txBox="1">
                <a:spLocks noRot="1" noChangeAspect="1" noMove="1" noResize="1" noEditPoints="1" noAdjustHandles="1" noChangeArrowheads="1" noChangeShapeType="1" noTextEdit="1"/>
              </p:cNvSpPr>
              <p:nvPr/>
            </p:nvSpPr>
            <p:spPr>
              <a:xfrm>
                <a:off x="3979535" y="3606780"/>
                <a:ext cx="1241434" cy="60016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4017636" y="2907477"/>
                <a:ext cx="1256603" cy="6001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300" i="1">
                          <a:latin typeface="Cambria Math"/>
                          <a:ea typeface="Cambria Math"/>
                        </a:rPr>
                        <m:t>𝜇</m:t>
                      </m:r>
                    </m:oMath>
                  </m:oMathPara>
                </a14:m>
                <a:endParaRPr lang="en-US" sz="3000" dirty="0"/>
              </a:p>
            </p:txBody>
          </p:sp>
        </mc:Choice>
        <mc:Fallback>
          <p:sp>
            <p:nvSpPr>
              <p:cNvPr id="12" name="TextBox 11"/>
              <p:cNvSpPr txBox="1">
                <a:spLocks noRot="1" noChangeAspect="1" noMove="1" noResize="1" noEditPoints="1" noAdjustHandles="1" noChangeArrowheads="1" noChangeShapeType="1" noTextEdit="1"/>
              </p:cNvSpPr>
              <p:nvPr/>
            </p:nvSpPr>
            <p:spPr>
              <a:xfrm>
                <a:off x="4017636" y="2907477"/>
                <a:ext cx="1256603" cy="600164"/>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5297031" y="2947119"/>
                <a:ext cx="1295032" cy="6001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300" i="1">
                          <a:latin typeface="Cambria Math"/>
                          <a:ea typeface="Cambria Math"/>
                        </a:rPr>
                        <m:t>𝜎</m:t>
                      </m:r>
                    </m:oMath>
                  </m:oMathPara>
                </a14:m>
                <a:endParaRPr lang="en-US" sz="3000" dirty="0"/>
              </a:p>
            </p:txBody>
          </p:sp>
        </mc:Choice>
        <mc:Fallback>
          <p:sp>
            <p:nvSpPr>
              <p:cNvPr id="13" name="TextBox 12"/>
              <p:cNvSpPr txBox="1">
                <a:spLocks noRot="1" noChangeAspect="1" noMove="1" noResize="1" noEditPoints="1" noAdjustHandles="1" noChangeArrowheads="1" noChangeShapeType="1" noTextEdit="1"/>
              </p:cNvSpPr>
              <p:nvPr/>
            </p:nvSpPr>
            <p:spPr>
              <a:xfrm>
                <a:off x="5297031" y="2947119"/>
                <a:ext cx="1295032" cy="60016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5258931" y="3626974"/>
                <a:ext cx="1256602"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a:rPr>
                        <m:t>𝑠</m:t>
                      </m:r>
                    </m:oMath>
                  </m:oMathPara>
                </a14:m>
                <a:endParaRPr lang="en-US" sz="3000" dirty="0"/>
              </a:p>
            </p:txBody>
          </p:sp>
        </mc:Choice>
        <mc:Fallback>
          <p:sp>
            <p:nvSpPr>
              <p:cNvPr id="14" name="TextBox 13"/>
              <p:cNvSpPr txBox="1">
                <a:spLocks noRot="1" noChangeAspect="1" noMove="1" noResize="1" noEditPoints="1" noAdjustHandles="1" noChangeArrowheads="1" noChangeShapeType="1" noTextEdit="1"/>
              </p:cNvSpPr>
              <p:nvPr/>
            </p:nvSpPr>
            <p:spPr>
              <a:xfrm>
                <a:off x="5258931" y="3626974"/>
                <a:ext cx="1256602"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7134080" y="3629863"/>
                <a:ext cx="1575779"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000" i="1">
                              <a:latin typeface="Cambria Math" panose="02040503050406030204" pitchFamily="18" charset="0"/>
                            </a:rPr>
                          </m:ctrlPr>
                        </m:sSupPr>
                        <m:e>
                          <m:r>
                            <a:rPr lang="en-US" sz="3000" i="1">
                              <a:latin typeface="Cambria Math"/>
                            </a:rPr>
                            <m:t>𝑠</m:t>
                          </m:r>
                        </m:e>
                        <m:sup>
                          <m:r>
                            <a:rPr lang="en-US" sz="3000" i="1">
                              <a:latin typeface="Cambria Math"/>
                            </a:rPr>
                            <m:t>2</m:t>
                          </m:r>
                        </m:sup>
                      </m:sSup>
                    </m:oMath>
                  </m:oMathPara>
                </a14:m>
                <a:endParaRPr lang="en-US" sz="3000" dirty="0"/>
              </a:p>
            </p:txBody>
          </p:sp>
        </mc:Choice>
        <mc:Fallback>
          <p:sp>
            <p:nvSpPr>
              <p:cNvPr id="15" name="TextBox 14"/>
              <p:cNvSpPr txBox="1">
                <a:spLocks noRot="1" noChangeAspect="1" noMove="1" noResize="1" noEditPoints="1" noAdjustHandles="1" noChangeArrowheads="1" noChangeShapeType="1" noTextEdit="1"/>
              </p:cNvSpPr>
              <p:nvPr/>
            </p:nvSpPr>
            <p:spPr>
              <a:xfrm>
                <a:off x="7134080" y="3629863"/>
                <a:ext cx="1575779"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7172180" y="2946372"/>
                <a:ext cx="1608700" cy="6001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300" i="1">
                              <a:latin typeface="Cambria Math" panose="02040503050406030204" pitchFamily="18" charset="0"/>
                              <a:ea typeface="Cambria Math"/>
                            </a:rPr>
                          </m:ctrlPr>
                        </m:sSupPr>
                        <m:e>
                          <m:r>
                            <a:rPr lang="en-US" sz="3300" i="1">
                              <a:latin typeface="Cambria Math"/>
                              <a:ea typeface="Cambria Math"/>
                            </a:rPr>
                            <m:t>𝜎</m:t>
                          </m:r>
                        </m:e>
                        <m:sup>
                          <m:r>
                            <a:rPr lang="en-US" sz="3300" i="1">
                              <a:latin typeface="Cambria Math"/>
                              <a:ea typeface="Cambria Math"/>
                            </a:rPr>
                            <m:t>2</m:t>
                          </m:r>
                        </m:sup>
                      </m:sSup>
                    </m:oMath>
                  </m:oMathPara>
                </a14:m>
                <a:endParaRPr lang="en-US" sz="3000" dirty="0"/>
              </a:p>
            </p:txBody>
          </p:sp>
        </mc:Choice>
        <mc:Fallback>
          <p:sp>
            <p:nvSpPr>
              <p:cNvPr id="16" name="TextBox 15"/>
              <p:cNvSpPr txBox="1">
                <a:spLocks noRot="1" noChangeAspect="1" noMove="1" noResize="1" noEditPoints="1" noAdjustHandles="1" noChangeArrowheads="1" noChangeShapeType="1" noTextEdit="1"/>
              </p:cNvSpPr>
              <p:nvPr/>
            </p:nvSpPr>
            <p:spPr>
              <a:xfrm>
                <a:off x="7172180" y="2946372"/>
                <a:ext cx="1608700" cy="600164"/>
              </a:xfrm>
              <a:prstGeom prst="rect">
                <a:avLst/>
              </a:prstGeom>
              <a:blipFill>
                <a:blip r:embed="rId7"/>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527AFB3-5060-A55C-76C1-6E5B80D9E2D1}"/>
              </a:ext>
            </a:extLst>
          </p:cNvPr>
          <p:cNvSpPr txBox="1"/>
          <p:nvPr/>
        </p:nvSpPr>
        <p:spPr>
          <a:xfrm>
            <a:off x="9448800" y="3059415"/>
            <a:ext cx="2133600" cy="369332"/>
          </a:xfrm>
          <a:prstGeom prst="rect">
            <a:avLst/>
          </a:prstGeom>
          <a:noFill/>
        </p:spPr>
        <p:txBody>
          <a:bodyPr wrap="square" rtlCol="0">
            <a:spAutoFit/>
          </a:bodyPr>
          <a:lstStyle/>
          <a:p>
            <a:r>
              <a:rPr lang="en-US" b="1" dirty="0"/>
              <a:t>PARAMETERS</a:t>
            </a:r>
          </a:p>
        </p:txBody>
      </p:sp>
      <p:sp>
        <p:nvSpPr>
          <p:cNvPr id="4" name="TextBox 3">
            <a:extLst>
              <a:ext uri="{FF2B5EF4-FFF2-40B4-BE49-F238E27FC236}">
                <a16:creationId xmlns:a16="http://schemas.microsoft.com/office/drawing/2014/main" id="{EEDC1214-42C5-4EED-D325-7DBBDAB07A12}"/>
              </a:ext>
            </a:extLst>
          </p:cNvPr>
          <p:cNvSpPr txBox="1"/>
          <p:nvPr/>
        </p:nvSpPr>
        <p:spPr>
          <a:xfrm>
            <a:off x="9525000" y="3719307"/>
            <a:ext cx="2133600" cy="369332"/>
          </a:xfrm>
          <a:prstGeom prst="rect">
            <a:avLst/>
          </a:prstGeom>
          <a:noFill/>
        </p:spPr>
        <p:txBody>
          <a:bodyPr wrap="square" rtlCol="0">
            <a:spAutoFit/>
          </a:bodyPr>
          <a:lstStyle/>
          <a:p>
            <a:r>
              <a:rPr lang="en-US" b="1" dirty="0"/>
              <a:t>STATISTICS</a:t>
            </a:r>
          </a:p>
        </p:txBody>
      </p:sp>
    </p:spTree>
    <p:extLst>
      <p:ext uri="{BB962C8B-B14F-4D97-AF65-F5344CB8AC3E}">
        <p14:creationId xmlns:p14="http://schemas.microsoft.com/office/powerpoint/2010/main" val="17981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Scope: Q2</a:t>
            </a:r>
          </a:p>
        </p:txBody>
      </p:sp>
      <p:sp>
        <p:nvSpPr>
          <p:cNvPr id="4" name="Content Placeholder 2"/>
          <p:cNvSpPr txBox="1">
            <a:spLocks/>
          </p:cNvSpPr>
          <p:nvPr/>
        </p:nvSpPr>
        <p:spPr>
          <a:xfrm>
            <a:off x="1051229" y="4129445"/>
            <a:ext cx="8783052" cy="2045368"/>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i="1" dirty="0"/>
              <a:t>Since the subjects were randomly assigned to the control and treatment groups, this is a randomized experiment; thus, the difference in mean scores can be concluded to be caused by the sleep deprivation.  Since the subjects were volunteers who responded to a radio advertisement, it is easy to see that every member of the population did not have the same chance of being selected, and thus the sample is NOT a random sample. Therefore these findings cannot be generalized to all U.S. nonsmokers between the age of 18 and 35.  In conclusion, it can be inferred that sleep deprivation caused the decrease in cognitive ability (as measured by the timed math test) for these 57 individuals only.  </a:t>
            </a:r>
          </a:p>
        </p:txBody>
      </p:sp>
      <p:sp>
        <p:nvSpPr>
          <p:cNvPr id="6" name="Content Placeholder 2"/>
          <p:cNvSpPr txBox="1">
            <a:spLocks/>
          </p:cNvSpPr>
          <p:nvPr/>
        </p:nvSpPr>
        <p:spPr>
          <a:xfrm>
            <a:off x="870757" y="1747239"/>
            <a:ext cx="9143999" cy="2139443"/>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The Navy is very interested in the effects of sleep deprivation on cognitive ability.  In order to test the effect, the Navy put out a radio advertisement asking for 18 to 35 year old nonsmokers to participate in the study.  The volunteers were then placed in either the control group (no sleep deprivation) or the treatment group (36 hours of sleep deprivation) based on the flip of a fair coin (Heads = Control, Tails = Treatment).  After the data was collected, the sleep deprived group was found to have a significantly lower mean math score than the group not deprived of sleep. What sort of conclusions can be made from this study? In other words, what is the scope of this study (causal inferences and population inferences)?</a:t>
            </a:r>
          </a:p>
          <a:p>
            <a:endParaRPr lang="en-US" dirty="0"/>
          </a:p>
        </p:txBody>
      </p:sp>
      <p:grpSp>
        <p:nvGrpSpPr>
          <p:cNvPr id="3" name="Group 2"/>
          <p:cNvGrpSpPr/>
          <p:nvPr/>
        </p:nvGrpSpPr>
        <p:grpSpPr>
          <a:xfrm>
            <a:off x="10275912" y="536726"/>
            <a:ext cx="1634709" cy="1606736"/>
            <a:chOff x="8751911" y="536726"/>
            <a:chExt cx="1634709" cy="1606736"/>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1911" y="536726"/>
              <a:ext cx="1634709" cy="1606736"/>
            </a:xfrm>
            <a:prstGeom prst="rect">
              <a:avLst/>
            </a:prstGeom>
          </p:spPr>
        </p:pic>
        <p:sp>
          <p:nvSpPr>
            <p:cNvPr id="8" name="TextBox 7"/>
            <p:cNvSpPr txBox="1"/>
            <p:nvPr/>
          </p:nvSpPr>
          <p:spPr>
            <a:xfrm>
              <a:off x="9143999" y="1233745"/>
              <a:ext cx="285007" cy="366537"/>
            </a:xfrm>
            <a:prstGeom prst="rect">
              <a:avLst/>
            </a:prstGeom>
            <a:noFill/>
          </p:spPr>
          <p:txBody>
            <a:bodyPr wrap="square" rtlCol="0">
              <a:spAutoFit/>
            </a:bodyPr>
            <a:lstStyle/>
            <a:p>
              <a:r>
                <a:rPr lang="en-US" dirty="0">
                  <a:solidFill>
                    <a:srgbClr val="FF0000"/>
                  </a:solidFill>
                </a:rPr>
                <a:t>x</a:t>
              </a:r>
            </a:p>
          </p:txBody>
        </p:sp>
      </p:grpSp>
    </p:spTree>
    <p:extLst>
      <p:ext uri="{BB962C8B-B14F-4D97-AF65-F5344CB8AC3E}">
        <p14:creationId xmlns:p14="http://schemas.microsoft.com/office/powerpoint/2010/main" val="422855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BA85-BAE0-EF40-9EFE-673BAE226153}"/>
              </a:ext>
            </a:extLst>
          </p:cNvPr>
          <p:cNvSpPr>
            <a:spLocks noGrp="1"/>
          </p:cNvSpPr>
          <p:nvPr>
            <p:ph type="title"/>
          </p:nvPr>
        </p:nvSpPr>
        <p:spPr/>
        <p:txBody>
          <a:bodyPr/>
          <a:lstStyle/>
          <a:p>
            <a:r>
              <a:rPr lang="en-US" dirty="0"/>
              <a:t>End Break Out 3</a:t>
            </a:r>
          </a:p>
        </p:txBody>
      </p:sp>
      <p:sp>
        <p:nvSpPr>
          <p:cNvPr id="3" name="Content Placeholder 2">
            <a:extLst>
              <a:ext uri="{FF2B5EF4-FFF2-40B4-BE49-F238E27FC236}">
                <a16:creationId xmlns:a16="http://schemas.microsoft.com/office/drawing/2014/main" id="{5B889696-7BAE-8746-9BEB-FAFA75FE991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33070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5FF6-3566-A4B3-8A92-F7704051829A}"/>
              </a:ext>
            </a:extLst>
          </p:cNvPr>
          <p:cNvSpPr>
            <a:spLocks noGrp="1"/>
          </p:cNvSpPr>
          <p:nvPr>
            <p:ph type="title"/>
          </p:nvPr>
        </p:nvSpPr>
        <p:spPr>
          <a:xfrm>
            <a:off x="609600" y="3124200"/>
            <a:ext cx="10972800" cy="1143000"/>
          </a:xfrm>
        </p:spPr>
        <p:txBody>
          <a:bodyPr/>
          <a:lstStyle/>
          <a:p>
            <a:r>
              <a:rPr lang="en-US" dirty="0"/>
              <a:t>Review: Strategy of Hypothesis Testing</a:t>
            </a:r>
          </a:p>
        </p:txBody>
      </p:sp>
    </p:spTree>
    <p:extLst>
      <p:ext uri="{BB962C8B-B14F-4D97-AF65-F5344CB8AC3E}">
        <p14:creationId xmlns:p14="http://schemas.microsoft.com/office/powerpoint/2010/main" val="3173678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BA85-BAE0-EF40-9EFE-673BAE226153}"/>
              </a:ext>
            </a:extLst>
          </p:cNvPr>
          <p:cNvSpPr>
            <a:spLocks noGrp="1"/>
          </p:cNvSpPr>
          <p:nvPr>
            <p:ph type="title"/>
          </p:nvPr>
        </p:nvSpPr>
        <p:spPr>
          <a:xfrm>
            <a:off x="609600" y="2286000"/>
            <a:ext cx="10972800" cy="1143000"/>
          </a:xfrm>
        </p:spPr>
        <p:txBody>
          <a:bodyPr/>
          <a:lstStyle/>
          <a:p>
            <a:r>
              <a:rPr lang="en-US" dirty="0"/>
              <a:t>Break Out 4</a:t>
            </a:r>
          </a:p>
        </p:txBody>
      </p:sp>
    </p:spTree>
    <p:extLst>
      <p:ext uri="{BB962C8B-B14F-4D97-AF65-F5344CB8AC3E}">
        <p14:creationId xmlns:p14="http://schemas.microsoft.com/office/powerpoint/2010/main" val="3178272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70B7-59B4-616E-04B5-510E2BD0A2D1}"/>
              </a:ext>
            </a:extLst>
          </p:cNvPr>
          <p:cNvSpPr>
            <a:spLocks noGrp="1"/>
          </p:cNvSpPr>
          <p:nvPr>
            <p:ph type="title"/>
          </p:nvPr>
        </p:nvSpPr>
        <p:spPr/>
        <p:txBody>
          <a:bodyPr/>
          <a:lstStyle/>
          <a:p>
            <a:r>
              <a:rPr lang="en-US" dirty="0" err="1"/>
              <a:t>Pvalue</a:t>
            </a:r>
            <a:r>
              <a:rPr lang="en-US" dirty="0"/>
              <a:t> … from FLS</a:t>
            </a:r>
          </a:p>
        </p:txBody>
      </p:sp>
      <p:sp>
        <p:nvSpPr>
          <p:cNvPr id="5" name="TextBox 4">
            <a:extLst>
              <a:ext uri="{FF2B5EF4-FFF2-40B4-BE49-F238E27FC236}">
                <a16:creationId xmlns:a16="http://schemas.microsoft.com/office/drawing/2014/main" id="{EA02FE5C-0B40-B8DE-3908-B41BC018BE68}"/>
              </a:ext>
            </a:extLst>
          </p:cNvPr>
          <p:cNvSpPr txBox="1"/>
          <p:nvPr/>
        </p:nvSpPr>
        <p:spPr>
          <a:xfrm>
            <a:off x="495300" y="4038600"/>
            <a:ext cx="11201400" cy="2308324"/>
          </a:xfrm>
          <a:prstGeom prst="rect">
            <a:avLst/>
          </a:prstGeom>
          <a:noFill/>
        </p:spPr>
        <p:txBody>
          <a:bodyPr wrap="square">
            <a:spAutoFit/>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Once one understands what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pvalue</a:t>
            </a:r>
            <a:r>
              <a:rPr lang="en-US" sz="1800" dirty="0">
                <a:effectLst/>
                <a:latin typeface="Calibri" panose="020F0502020204030204" pitchFamily="34" charset="0"/>
                <a:ea typeface="Calibri" panose="020F0502020204030204" pitchFamily="34" charset="0"/>
                <a:cs typeface="Times New Roman" panose="02020603050405020304" pitchFamily="18" charset="0"/>
              </a:rPr>
              <a:t> actually is (and it does take time and repeated effort and thought) it does not need to be memorized.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pvalue</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the probability of observing a result by random chance as extreme or more extreme than what was observed under the assumption the null hypothesis is true ... therefore .. if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pvalue</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very small then we would not expect to see the results we obtained if the reality represented by the null hypothesis is true.. .thus we would reject it and say the evidence suggests the reality represented by the alternative hypothesis to be true.  Ho and Ha represent two possible realities and we have to judge objectively which one is more in line with the evidence (data) we observed.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pvalue</a:t>
            </a:r>
            <a:r>
              <a:rPr lang="en-US" sz="1800" dirty="0">
                <a:effectLst/>
                <a:latin typeface="Calibri" panose="020F0502020204030204" pitchFamily="34" charset="0"/>
                <a:ea typeface="Calibri" panose="020F0502020204030204" pitchFamily="34" charset="0"/>
                <a:cs typeface="Times New Roman" panose="02020603050405020304" pitchFamily="18" charset="0"/>
              </a:rPr>
              <a:t> simply reflects the probability we would see the result we saw if the Ho version of reality it true. </a:t>
            </a:r>
          </a:p>
        </p:txBody>
      </p:sp>
      <p:sp>
        <p:nvSpPr>
          <p:cNvPr id="7" name="TextBox 6">
            <a:extLst>
              <a:ext uri="{FF2B5EF4-FFF2-40B4-BE49-F238E27FC236}">
                <a16:creationId xmlns:a16="http://schemas.microsoft.com/office/drawing/2014/main" id="{35013071-DADF-8C2B-CDA2-4165F3BC3613}"/>
              </a:ext>
            </a:extLst>
          </p:cNvPr>
          <p:cNvSpPr txBox="1"/>
          <p:nvPr/>
        </p:nvSpPr>
        <p:spPr>
          <a:xfrm>
            <a:off x="414403" y="2228046"/>
            <a:ext cx="11201400" cy="954107"/>
          </a:xfrm>
          <a:prstGeom prst="rect">
            <a:avLst/>
          </a:prstGeom>
          <a:noFill/>
        </p:spPr>
        <p:txBody>
          <a:bodyPr wrap="square">
            <a:spAutoFit/>
          </a:bodyPr>
          <a:lstStyle/>
          <a:p>
            <a:pPr algn="ctr"/>
            <a:r>
              <a:rPr lang="en-US" sz="2800" b="0" i="0" dirty="0">
                <a:effectLst/>
                <a:latin typeface="Arial" panose="020B0604020202020204" pitchFamily="34" charset="0"/>
              </a:rPr>
              <a:t>How do you try to keep everything with p-value and rejecting the null straight in your head? Any nice memory tricks?</a:t>
            </a:r>
            <a:endParaRPr lang="en-US" sz="2800" dirty="0"/>
          </a:p>
        </p:txBody>
      </p:sp>
    </p:spTree>
    <p:extLst>
      <p:ext uri="{BB962C8B-B14F-4D97-AF65-F5344CB8AC3E}">
        <p14:creationId xmlns:p14="http://schemas.microsoft.com/office/powerpoint/2010/main" val="2279396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14B84-89C6-5649-AD53-740FFA319CE5}"/>
              </a:ext>
            </a:extLst>
          </p:cNvPr>
          <p:cNvSpPr>
            <a:spLocks noGrp="1"/>
          </p:cNvSpPr>
          <p:nvPr>
            <p:ph type="title"/>
          </p:nvPr>
        </p:nvSpPr>
        <p:spPr/>
        <p:txBody>
          <a:bodyPr/>
          <a:lstStyle/>
          <a:p>
            <a:r>
              <a:rPr lang="en-US" dirty="0"/>
              <a:t>Question / Activity 5 (2-3 hours)</a:t>
            </a:r>
          </a:p>
        </p:txBody>
      </p:sp>
      <p:sp>
        <p:nvSpPr>
          <p:cNvPr id="3" name="Content Placeholder 2">
            <a:extLst>
              <a:ext uri="{FF2B5EF4-FFF2-40B4-BE49-F238E27FC236}">
                <a16:creationId xmlns:a16="http://schemas.microsoft.com/office/drawing/2014/main" id="{F8605C0C-FC83-BC4C-ADE5-2B8C1868F479}"/>
              </a:ext>
            </a:extLst>
          </p:cNvPr>
          <p:cNvSpPr>
            <a:spLocks noGrp="1"/>
          </p:cNvSpPr>
          <p:nvPr>
            <p:ph idx="1"/>
          </p:nvPr>
        </p:nvSpPr>
        <p:spPr>
          <a:xfrm>
            <a:off x="609600" y="1825625"/>
            <a:ext cx="11201400" cy="4351338"/>
          </a:xfrm>
        </p:spPr>
        <p:txBody>
          <a:bodyPr>
            <a:normAutofit/>
          </a:bodyPr>
          <a:lstStyle/>
          <a:p>
            <a:r>
              <a:rPr lang="en-US" dirty="0"/>
              <a:t>With respect the Creativity Study you read in the Statistical Sleuth, use the code provided to conduct a permutation test to test for a difference in mean score between those motivated intrinsically and extrinsically. </a:t>
            </a:r>
          </a:p>
          <a:p>
            <a:pPr marL="0" indent="0">
              <a:buNone/>
            </a:pPr>
            <a:r>
              <a:rPr lang="en-US" dirty="0"/>
              <a:t>Recommended approach:</a:t>
            </a:r>
          </a:p>
          <a:p>
            <a:pPr lvl="1"/>
            <a:r>
              <a:rPr lang="en-US" sz="1800" dirty="0"/>
              <a:t>Reread the material in the book and really think about it. </a:t>
            </a:r>
          </a:p>
          <a:p>
            <a:pPr lvl="1"/>
            <a:r>
              <a:rPr lang="en-US" sz="1800" dirty="0"/>
              <a:t>Review the code provided and run it a few times … try to make sense of the output and how it is generated.  </a:t>
            </a:r>
          </a:p>
          <a:p>
            <a:pPr lvl="1"/>
            <a:r>
              <a:rPr lang="en-US" sz="1800" dirty="0"/>
              <a:t>Check out the video resource that fully explains the code. </a:t>
            </a:r>
          </a:p>
          <a:p>
            <a:pPr lvl="1"/>
            <a:r>
              <a:rPr lang="en-US" sz="1800" dirty="0"/>
              <a:t>Bring your questions to Live Session and place them at the end of the </a:t>
            </a:r>
            <a:r>
              <a:rPr lang="en-US" sz="1800" dirty="0" err="1"/>
              <a:t>powerpoint</a:t>
            </a:r>
            <a:r>
              <a:rPr lang="en-US" sz="1800" dirty="0"/>
              <a:t> deck.  </a:t>
            </a:r>
          </a:p>
        </p:txBody>
      </p:sp>
    </p:spTree>
    <p:extLst>
      <p:ext uri="{BB962C8B-B14F-4D97-AF65-F5344CB8AC3E}">
        <p14:creationId xmlns:p14="http://schemas.microsoft.com/office/powerpoint/2010/main" val="3084085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Creativity Study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0372" y="3160184"/>
                <a:ext cx="12011628" cy="3469216"/>
              </a:xfrm>
            </p:spPr>
            <p:txBody>
              <a:bodyPr>
                <a:normAutofit fontScale="77500" lnSpcReduction="20000"/>
              </a:bodyPr>
              <a:lstStyle/>
              <a:p>
                <a:pPr>
                  <a:buFont typeface="Arial" charset="0"/>
                  <a:buChar char="•"/>
                </a:pPr>
                <a:r>
                  <a:rPr lang="en-US" dirty="0"/>
                  <a:t>If the questionnaires had no effect, then we would expect:</a:t>
                </a:r>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b="0" i="1" smtClean="0">
                            <a:latin typeface="Cambria Math" charset="0"/>
                            <a:ea typeface="Cambria Math" charset="0"/>
                            <a:cs typeface="Cambria Math" charset="0"/>
                          </a:rPr>
                          <m:t> </m:t>
                        </m:r>
                      </m:sub>
                    </m:sSub>
                    <m:r>
                      <a:rPr lang="en-US" i="1" smtClean="0">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b="0" i="1" smtClean="0">
                        <a:latin typeface="Cambria Math" charset="0"/>
                        <a:ea typeface="Cambria Math" charset="0"/>
                        <a:cs typeface="Cambria Math" charset="0"/>
                      </a:rPr>
                      <m:t>=0</m:t>
                    </m:r>
                  </m:oMath>
                </a14:m>
                <a:endParaRPr lang="en-US" dirty="0"/>
              </a:p>
              <a:p>
                <a:pPr>
                  <a:buFont typeface="Arial" charset="0"/>
                  <a:buChar char="•"/>
                </a:pPr>
                <a:r>
                  <a:rPr lang="en-US" dirty="0"/>
                  <a:t>We have discussed that the sample means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𝑌</m:t>
                            </m:r>
                          </m:e>
                        </m:acc>
                      </m:e>
                      <m:sub>
                        <m:r>
                          <a:rPr lang="en-US" b="0" i="1" smtClean="0">
                            <a:latin typeface="Cambria Math" charset="0"/>
                          </a:rPr>
                          <m:t>𝐼</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𝑌</m:t>
                            </m:r>
                          </m:e>
                        </m:acc>
                      </m:e>
                      <m:sub>
                        <m:r>
                          <a:rPr lang="en-US" b="0" i="1" smtClean="0">
                            <a:latin typeface="Cambria Math" charset="0"/>
                          </a:rPr>
                          <m:t>𝐸</m:t>
                        </m:r>
                      </m:sub>
                    </m:sSub>
                  </m:oMath>
                </a14:m>
                <a:r>
                  <a:rPr lang="en-US" dirty="0"/>
                  <a:t> are good estimates of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r>
                      <a:rPr lang="en-US" b="0" i="0" smtClean="0">
                        <a:latin typeface="Cambria Math" charset="0"/>
                      </a:rPr>
                      <m:t>,</m:t>
                    </m:r>
                    <m:r>
                      <a:rPr lang="en-US" b="0" i="1" smtClean="0">
                        <a:latin typeface="Cambria Math" charset="0"/>
                      </a:rPr>
                      <m:t> </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oMath>
                </a14:m>
                <a:endParaRPr lang="en-US" dirty="0"/>
              </a:p>
              <a:p>
                <a:pPr>
                  <a:buFont typeface="Arial" charset="0"/>
                  <a:buChar char="•"/>
                </a:pPr>
                <a14:m>
                  <m:oMath xmlns:m="http://schemas.openxmlformats.org/officeDocument/2006/math">
                    <m:r>
                      <a:rPr lang="en-US" i="1" smtClean="0">
                        <a:latin typeface="Cambria Math" charset="0"/>
                        <a:ea typeface="Cambria Math" charset="0"/>
                        <a:cs typeface="Cambria Math" charset="0"/>
                      </a:rPr>
                      <m:t>→</m:t>
                    </m:r>
                    <m:sSub>
                      <m:sSubPr>
                        <m:ctrlPr>
                          <a:rPr lang="en-US" i="1" smtClean="0">
                            <a:latin typeface="Cambria Math" panose="02040503050406030204" pitchFamily="18" charset="0"/>
                            <a:ea typeface="Cambria Math" charset="0"/>
                            <a:cs typeface="Cambria Math" charset="0"/>
                          </a:rPr>
                        </m:ctrlPr>
                      </m:sSubPr>
                      <m:e>
                        <m:acc>
                          <m:accPr>
                            <m:chr m:val="̅"/>
                            <m:ctrlPr>
                              <a:rPr lang="en-US" i="1" smtClean="0">
                                <a:latin typeface="Cambria Math" panose="02040503050406030204" pitchFamily="18" charset="0"/>
                                <a:ea typeface="Cambria Math" charset="0"/>
                                <a:cs typeface="Cambria Math" charset="0"/>
                              </a:rPr>
                            </m:ctrlPr>
                          </m:accPr>
                          <m:e>
                            <m:r>
                              <a:rPr lang="en-US" b="0" i="1" smtClean="0">
                                <a:latin typeface="Cambria Math" charset="0"/>
                                <a:ea typeface="Cambria Math" charset="0"/>
                                <a:cs typeface="Cambria Math" charset="0"/>
                              </a:rPr>
                              <m:t>𝑌</m:t>
                            </m:r>
                          </m:e>
                        </m:acc>
                      </m:e>
                      <m:sub>
                        <m:r>
                          <a:rPr lang="en-US" b="0" i="1" smtClean="0">
                            <a:latin typeface="Cambria Math" charset="0"/>
                            <a:ea typeface="Cambria Math" charset="0"/>
                            <a:cs typeface="Cambria Math" charset="0"/>
                          </a:rPr>
                          <m:t>𝐼</m:t>
                        </m:r>
                      </m:sub>
                    </m:sSub>
                    <m:r>
                      <a:rPr lang="en-US" b="0" i="1" smtClean="0">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b="0" i="1" smtClean="0">
                            <a:latin typeface="Cambria Math" charset="0"/>
                            <a:ea typeface="Cambria Math" charset="0"/>
                            <a:cs typeface="Cambria Math" charset="0"/>
                          </a:rPr>
                          <m:t>𝐸</m:t>
                        </m:r>
                      </m:sub>
                    </m:sSub>
                  </m:oMath>
                </a14:m>
                <a:r>
                  <a:rPr lang="en-US" dirty="0"/>
                  <a:t> is a reasonable estimate of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oMath>
                </a14:m>
                <a:endParaRPr lang="en-US" dirty="0"/>
              </a:p>
              <a:p>
                <a:pPr>
                  <a:buFont typeface="Arial" charset="0"/>
                  <a:buChar char="•"/>
                </a:pPr>
                <a:r>
                  <a:rPr lang="en-US" dirty="0"/>
                  <a:t>We can compute this </a:t>
                </a:r>
                <a:r>
                  <a:rPr lang="en-US" b="1" u="sng" cap="small" dirty="0"/>
                  <a:t>observed difference</a:t>
                </a:r>
                <a:r>
                  <a:rPr lang="en-US" dirty="0"/>
                  <a:t> in sample means: </a:t>
                </a:r>
              </a:p>
              <a:p>
                <a:pPr lvl="1"/>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𝐼</m:t>
                        </m:r>
                      </m:sub>
                    </m:sSub>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𝐸</m:t>
                        </m:r>
                      </m:sub>
                    </m:sSub>
                  </m:oMath>
                </a14:m>
                <a:r>
                  <a:rPr lang="en-US" dirty="0"/>
                  <a:t>=4.14420</a:t>
                </a:r>
              </a:p>
              <a:p>
                <a:pPr>
                  <a:buFont typeface="Arial" charset="0"/>
                  <a:buChar char="•"/>
                </a:pPr>
                <a:r>
                  <a:rPr lang="en-US" dirty="0"/>
                  <a:t>Is 4.14420 large enough for us to conclude that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a:t>
                </a:r>
                <a14:m>
                  <m:oMath xmlns:m="http://schemas.openxmlformats.org/officeDocument/2006/math">
                    <m:r>
                      <a:rPr lang="en-US" i="1" dirty="0" smtClean="0">
                        <a:latin typeface="Cambria Math" charset="0"/>
                        <a:ea typeface="Cambria Math" charset="0"/>
                        <a:cs typeface="Cambria Math"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oMath>
                </a14:m>
                <a:r>
                  <a:rPr lang="en-US" dirty="0"/>
                  <a:t>?</a:t>
                </a:r>
              </a:p>
              <a:p>
                <a:pPr marL="0" indent="0">
                  <a:buNone/>
                </a:pPr>
                <a:r>
                  <a:rPr lang="en-US" dirty="0"/>
                  <a:t>	</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0372" y="3160184"/>
                <a:ext cx="12011628" cy="3469216"/>
              </a:xfrm>
              <a:blipFill>
                <a:blip r:embed="rId2"/>
                <a:stretch>
                  <a:fillRect l="-739" t="-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7832203" y="1952700"/>
                <a:ext cx="2509470" cy="369332"/>
              </a:xfrm>
              <a:prstGeom prst="rect">
                <a:avLst/>
              </a:prstGeom>
              <a:noFill/>
            </p:spPr>
            <p:txBody>
              <a:bodyPr wrap="none" rtlCol="0">
                <a:spAutoFit/>
              </a:bodyPr>
              <a:lstStyle/>
              <a:p>
                <a14:m>
                  <m:oMath xmlns:m="http://schemas.openxmlformats.org/officeDocument/2006/math">
                    <m:r>
                      <a:rPr lang="en-US" i="1">
                        <a:latin typeface="Cambria Math" charset="0"/>
                        <a:ea typeface="Cambria Math" charset="0"/>
                        <a:cs typeface="Cambria Math" charset="0"/>
                      </a:rPr>
                      <m:t>→</m:t>
                    </m:r>
                  </m:oMath>
                </a14:m>
                <a:r>
                  <a:rPr lang="en-US" dirty="0"/>
                  <a:t> Population mean: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𝐼</m:t>
                        </m:r>
                      </m:sub>
                    </m:sSub>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832203" y="1952700"/>
                <a:ext cx="2509470" cy="369332"/>
              </a:xfrm>
              <a:prstGeom prst="rect">
                <a:avLst/>
              </a:prstGeom>
              <a:blipFill>
                <a:blip r:embed="rId3"/>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832204" y="2491071"/>
                <a:ext cx="2552365" cy="369332"/>
              </a:xfrm>
              <a:prstGeom prst="rect">
                <a:avLst/>
              </a:prstGeom>
              <a:noFill/>
            </p:spPr>
            <p:txBody>
              <a:bodyPr wrap="none" rtlCol="0">
                <a:spAutoFit/>
              </a:bodyPr>
              <a:lstStyle/>
              <a:p>
                <a14:m>
                  <m:oMath xmlns:m="http://schemas.openxmlformats.org/officeDocument/2006/math">
                    <m:r>
                      <a:rPr lang="en-US" i="1">
                        <a:latin typeface="Cambria Math" charset="0"/>
                        <a:ea typeface="Cambria Math" charset="0"/>
                        <a:cs typeface="Cambria Math" charset="0"/>
                      </a:rPr>
                      <m:t>→</m:t>
                    </m:r>
                  </m:oMath>
                </a14:m>
                <a:r>
                  <a:rPr lang="en-US" dirty="0"/>
                  <a:t> Population mean: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𝐸</m:t>
                        </m:r>
                      </m:sub>
                    </m:sSub>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832204" y="2491071"/>
                <a:ext cx="2552365" cy="369332"/>
              </a:xfrm>
              <a:prstGeom prst="rect">
                <a:avLst/>
              </a:prstGeom>
              <a:blipFill>
                <a:blip r:embed="rId4"/>
                <a:stretch>
                  <a:fillRect t="-10000" b="-23333"/>
                </a:stretch>
              </a:blipFill>
            </p:spPr>
            <p:txBody>
              <a:bodyPr/>
              <a:lstStyle/>
              <a:p>
                <a:r>
                  <a:rPr lang="en-US">
                    <a:noFill/>
                  </a:rPr>
                  <a:t> </a:t>
                </a:r>
              </a:p>
            </p:txBody>
          </p:sp>
        </mc:Fallback>
      </mc:AlternateContent>
      <p:sp>
        <p:nvSpPr>
          <p:cNvPr id="7" name="TextBox 6"/>
          <p:cNvSpPr txBox="1"/>
          <p:nvPr/>
        </p:nvSpPr>
        <p:spPr>
          <a:xfrm>
            <a:off x="7834062" y="3498155"/>
            <a:ext cx="2080891" cy="646331"/>
          </a:xfrm>
          <a:prstGeom prst="rect">
            <a:avLst/>
          </a:prstGeom>
          <a:noFill/>
        </p:spPr>
        <p:txBody>
          <a:bodyPr wrap="none" rtlCol="0">
            <a:spAutoFit/>
          </a:bodyPr>
          <a:lstStyle/>
          <a:p>
            <a:r>
              <a:rPr lang="en-US" b="1" u="sng" cap="small" dirty="0">
                <a:solidFill>
                  <a:srgbClr val="FF0000"/>
                </a:solidFill>
              </a:rPr>
              <a:t>(null hypothesis)</a:t>
            </a:r>
            <a:endParaRPr lang="en-US" dirty="0">
              <a:solidFill>
                <a:srgbClr val="FF0000"/>
              </a:solidFill>
            </a:endParaRPr>
          </a:p>
          <a:p>
            <a:endParaRPr lang="en-US" dirty="0"/>
          </a:p>
        </p:txBody>
      </p:sp>
      <p:sp>
        <p:nvSpPr>
          <p:cNvPr id="8" name="TextBox 7"/>
          <p:cNvSpPr txBox="1"/>
          <p:nvPr/>
        </p:nvSpPr>
        <p:spPr>
          <a:xfrm>
            <a:off x="3157008" y="5029200"/>
            <a:ext cx="1798698" cy="369332"/>
          </a:xfrm>
          <a:prstGeom prst="rect">
            <a:avLst/>
          </a:prstGeom>
          <a:noFill/>
        </p:spPr>
        <p:txBody>
          <a:bodyPr wrap="none" rtlCol="0">
            <a:spAutoFit/>
          </a:bodyPr>
          <a:lstStyle/>
          <a:p>
            <a:r>
              <a:rPr lang="en-US" b="1" u="sng" cap="small" dirty="0">
                <a:solidFill>
                  <a:srgbClr val="FF0000"/>
                </a:solidFill>
              </a:rPr>
              <a:t>(test statistic)</a:t>
            </a:r>
            <a:endParaRPr lang="en-US" dirty="0">
              <a:solidFill>
                <a:srgbClr val="FF0000"/>
              </a:solidFill>
            </a:endParaRPr>
          </a:p>
        </p:txBody>
      </p:sp>
      <p:sp>
        <p:nvSpPr>
          <p:cNvPr id="9" name="TextBox 8"/>
          <p:cNvSpPr txBox="1"/>
          <p:nvPr/>
        </p:nvSpPr>
        <p:spPr>
          <a:xfrm>
            <a:off x="8725721" y="5383664"/>
            <a:ext cx="2856679" cy="646331"/>
          </a:xfrm>
          <a:prstGeom prst="rect">
            <a:avLst/>
          </a:prstGeom>
          <a:noFill/>
        </p:spPr>
        <p:txBody>
          <a:bodyPr wrap="none" rtlCol="0">
            <a:spAutoFit/>
          </a:bodyPr>
          <a:lstStyle/>
          <a:p>
            <a:r>
              <a:rPr lang="en-US" b="1" u="sng" cap="small" dirty="0">
                <a:solidFill>
                  <a:srgbClr val="FF0000"/>
                </a:solidFill>
              </a:rPr>
              <a:t>(alternative hypothesis)</a:t>
            </a:r>
            <a:endParaRPr lang="en-US" dirty="0">
              <a:solidFill>
                <a:srgbClr val="FF0000"/>
              </a:solidFill>
            </a:endParaRPr>
          </a:p>
          <a:p>
            <a:endParaRPr lang="en-US" dirty="0"/>
          </a:p>
        </p:txBody>
      </p:sp>
      <p:sp>
        <p:nvSpPr>
          <p:cNvPr id="10" name="TextBox 9"/>
          <p:cNvSpPr txBox="1"/>
          <p:nvPr/>
        </p:nvSpPr>
        <p:spPr>
          <a:xfrm>
            <a:off x="3225478" y="2322032"/>
            <a:ext cx="254644" cy="369332"/>
          </a:xfrm>
          <a:prstGeom prst="rect">
            <a:avLst/>
          </a:prstGeom>
          <a:noFill/>
        </p:spPr>
        <p:txBody>
          <a:bodyPr wrap="square" rtlCol="0">
            <a:spAutoFit/>
          </a:bodyPr>
          <a:lstStyle/>
          <a:p>
            <a:r>
              <a:rPr lang="en-US" dirty="0"/>
              <a:t>I</a:t>
            </a:r>
          </a:p>
        </p:txBody>
      </p:sp>
      <p:grpSp>
        <p:nvGrpSpPr>
          <p:cNvPr id="13" name="Group 12"/>
          <p:cNvGrpSpPr/>
          <p:nvPr/>
        </p:nvGrpSpPr>
        <p:grpSpPr>
          <a:xfrm>
            <a:off x="4056357" y="1845734"/>
            <a:ext cx="3479007" cy="1314450"/>
            <a:chOff x="2532356" y="1845734"/>
            <a:chExt cx="3479007" cy="1314450"/>
          </a:xfrm>
        </p:grpSpPr>
        <p:pic>
          <p:nvPicPr>
            <p:cNvPr id="4"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2356" y="1845734"/>
              <a:ext cx="3479007" cy="1314450"/>
            </a:xfrm>
            <a:prstGeom prst="rect">
              <a:avLst/>
            </a:prstGeom>
          </p:spPr>
        </p:pic>
        <p:sp>
          <p:nvSpPr>
            <p:cNvPr id="11" name="TextBox 10"/>
            <p:cNvSpPr txBox="1"/>
            <p:nvPr/>
          </p:nvSpPr>
          <p:spPr>
            <a:xfrm>
              <a:off x="5011838" y="2629795"/>
              <a:ext cx="104172" cy="261610"/>
            </a:xfrm>
            <a:prstGeom prst="rect">
              <a:avLst/>
            </a:prstGeom>
            <a:solidFill>
              <a:schemeClr val="bg1"/>
            </a:solidFill>
          </p:spPr>
          <p:txBody>
            <a:bodyPr wrap="square" rtlCol="0">
              <a:spAutoFit/>
            </a:bodyPr>
            <a:lstStyle/>
            <a:p>
              <a:r>
                <a:rPr lang="en-US" sz="1100" dirty="0"/>
                <a:t>E</a:t>
              </a:r>
            </a:p>
          </p:txBody>
        </p:sp>
        <p:sp>
          <p:nvSpPr>
            <p:cNvPr id="12" name="TextBox 11"/>
            <p:cNvSpPr txBox="1"/>
            <p:nvPr/>
          </p:nvSpPr>
          <p:spPr>
            <a:xfrm>
              <a:off x="5006052" y="2133790"/>
              <a:ext cx="104172" cy="261610"/>
            </a:xfrm>
            <a:prstGeom prst="rect">
              <a:avLst/>
            </a:prstGeom>
            <a:solidFill>
              <a:schemeClr val="bg1"/>
            </a:solidFill>
          </p:spPr>
          <p:txBody>
            <a:bodyPr wrap="square" rtlCol="0">
              <a:spAutoFit/>
            </a:bodyPr>
            <a:lstStyle/>
            <a:p>
              <a:r>
                <a:rPr lang="en-US" sz="1100" dirty="0"/>
                <a:t>I</a:t>
              </a:r>
            </a:p>
          </p:txBody>
        </p:sp>
      </p:grpSp>
    </p:spTree>
    <p:extLst>
      <p:ext uri="{BB962C8B-B14F-4D97-AF65-F5344CB8AC3E}">
        <p14:creationId xmlns:p14="http://schemas.microsoft.com/office/powerpoint/2010/main" val="406223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50325"/>
            <a:ext cx="9127371" cy="1450757"/>
          </a:xfrm>
        </p:spPr>
        <p:txBody>
          <a:bodyPr/>
          <a:lstStyle/>
          <a:p>
            <a:r>
              <a:rPr lang="en-US" dirty="0"/>
              <a:t>Creativity Study: all 47 subjects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3382554"/>
                <a:ext cx="11125199" cy="3171168"/>
              </a:xfrm>
            </p:spPr>
            <p:txBody>
              <a:bodyPr>
                <a:normAutofit fontScale="70000" lnSpcReduction="20000"/>
              </a:bodyPr>
              <a:lstStyle/>
              <a:p>
                <a:pPr>
                  <a:buFont typeface="Arial" charset="0"/>
                  <a:buChar char="•"/>
                </a:pPr>
                <a:r>
                  <a:rPr lang="en-US" dirty="0"/>
                  <a:t>To quantify “large,” we can randomly reallocate units to two groups and recompute the difference in sample means many times </a:t>
                </a:r>
              </a:p>
              <a:p>
                <a:pPr>
                  <a:buFont typeface="Arial" charset="0"/>
                  <a:buChar char="•"/>
                </a:pPr>
                <a:r>
                  <a:rPr lang="en-US" dirty="0"/>
                  <a:t>We say that a recomputed difference is </a:t>
                </a:r>
                <a:r>
                  <a:rPr lang="en-US" b="1" u="sng" cap="small" dirty="0"/>
                  <a:t>more extreme (or as extreme)</a:t>
                </a:r>
                <a:r>
                  <a:rPr lang="en-US" dirty="0"/>
                  <a:t> provided</a:t>
                </a:r>
              </a:p>
              <a:p>
                <a:pPr marL="0" indent="0" algn="ctr">
                  <a:buNone/>
                </a:pPr>
                <a:r>
                  <a:rPr lang="en-US" dirty="0"/>
                  <a:t>abs(recomputed difference)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abs(</a:t>
                </a:r>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b="0" i="1" smtClean="0">
                            <a:latin typeface="Cambria Math" charset="0"/>
                            <a:ea typeface="Cambria Math" charset="0"/>
                            <a:cs typeface="Cambria Math" charset="0"/>
                          </a:rPr>
                          <m:t>𝐼</m:t>
                        </m:r>
                      </m:sub>
                    </m:sSub>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b="0" i="1" smtClean="0">
                            <a:latin typeface="Cambria Math" charset="0"/>
                            <a:ea typeface="Cambria Math" charset="0"/>
                            <a:cs typeface="Cambria Math" charset="0"/>
                          </a:rPr>
                          <m:t>𝐸</m:t>
                        </m:r>
                      </m:sub>
                    </m:sSub>
                  </m:oMath>
                </a14:m>
                <a:r>
                  <a:rPr lang="en-US" dirty="0"/>
                  <a:t>)</a:t>
                </a:r>
              </a:p>
              <a:p>
                <a:pPr>
                  <a:buFont typeface="Arial" charset="0"/>
                  <a:buChar char="•"/>
                </a:pPr>
                <a:r>
                  <a:rPr lang="en-US" dirty="0"/>
                  <a:t>Suppose that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charset="0"/>
                          </a:rPr>
                          <m:t>𝑛𝑢𝑚𝑏𝑒𝑟</m:t>
                        </m:r>
                        <m:r>
                          <a:rPr lang="en-US" b="0" i="1" smtClean="0">
                            <a:latin typeface="Cambria Math" charset="0"/>
                          </a:rPr>
                          <m:t> </m:t>
                        </m:r>
                        <m:r>
                          <a:rPr lang="en-US" b="0" i="1" smtClean="0">
                            <a:latin typeface="Cambria Math" charset="0"/>
                          </a:rPr>
                          <m:t>𝑜𝑓</m:t>
                        </m:r>
                        <m:r>
                          <a:rPr lang="en-US" b="0" i="1" smtClean="0">
                            <a:latin typeface="Cambria Math" charset="0"/>
                          </a:rPr>
                          <m:t> </m:t>
                        </m:r>
                        <m:r>
                          <a:rPr lang="en-US" b="0" i="1" smtClean="0">
                            <a:latin typeface="Cambria Math" charset="0"/>
                          </a:rPr>
                          <m:t>𝑚𝑜𝑟𝑒</m:t>
                        </m:r>
                        <m:r>
                          <a:rPr lang="en-US" b="0" i="1" smtClean="0">
                            <a:latin typeface="Cambria Math" charset="0"/>
                          </a:rPr>
                          <m:t> </m:t>
                        </m:r>
                        <m:r>
                          <a:rPr lang="en-US" b="0" i="1" smtClean="0">
                            <a:latin typeface="Cambria Math" charset="0"/>
                          </a:rPr>
                          <m:t>𝑒𝑥𝑡𝑟𝑒𝑚𝑒</m:t>
                        </m:r>
                        <m:r>
                          <a:rPr lang="en-US" b="0" i="1" smtClean="0">
                            <a:latin typeface="Cambria Math" charset="0"/>
                          </a:rPr>
                          <m:t> </m:t>
                        </m:r>
                        <m:r>
                          <a:rPr lang="en-US" b="0" i="1" smtClean="0">
                            <a:latin typeface="Cambria Math" charset="0"/>
                          </a:rPr>
                          <m:t>𝑟𝑒𝑐𝑜𝑚𝑝𝑢𝑡𝑒𝑑</m:t>
                        </m:r>
                        <m:r>
                          <a:rPr lang="en-US" b="0" i="1" smtClean="0">
                            <a:latin typeface="Cambria Math" charset="0"/>
                          </a:rPr>
                          <m:t> </m:t>
                        </m:r>
                        <m:r>
                          <a:rPr lang="en-US" b="0" i="1" smtClean="0">
                            <a:latin typeface="Cambria Math" charset="0"/>
                          </a:rPr>
                          <m:t>𝑑𝑖𝑓𝑓𝑒𝑟𝑒𝑛𝑐𝑒𝑠</m:t>
                        </m:r>
                      </m:num>
                      <m:den>
                        <m:r>
                          <a:rPr lang="en-US" b="0" i="1" smtClean="0">
                            <a:latin typeface="Cambria Math" charset="0"/>
                          </a:rPr>
                          <m:t>𝑡𝑜𝑡𝑎𝑙</m:t>
                        </m:r>
                        <m:r>
                          <a:rPr lang="en-US" b="0" i="1" smtClean="0">
                            <a:latin typeface="Cambria Math" charset="0"/>
                          </a:rPr>
                          <m:t> </m:t>
                        </m:r>
                        <m:r>
                          <a:rPr lang="en-US" b="0" i="1" smtClean="0">
                            <a:latin typeface="Cambria Math" charset="0"/>
                          </a:rPr>
                          <m:t>𝑛𝑢𝑚𝑏𝑒𝑟</m:t>
                        </m:r>
                        <m:r>
                          <a:rPr lang="en-US" b="0" i="1" smtClean="0">
                            <a:latin typeface="Cambria Math" charset="0"/>
                          </a:rPr>
                          <m:t> </m:t>
                        </m:r>
                        <m:r>
                          <a:rPr lang="en-US" b="0" i="1" smtClean="0">
                            <a:latin typeface="Cambria Math" charset="0"/>
                          </a:rPr>
                          <m:t>𝑜𝑓</m:t>
                        </m:r>
                        <m:r>
                          <a:rPr lang="en-US" b="0" i="1" smtClean="0">
                            <a:latin typeface="Cambria Math" charset="0"/>
                          </a:rPr>
                          <m:t> </m:t>
                        </m:r>
                        <m:r>
                          <a:rPr lang="en-US" b="0" i="1" smtClean="0">
                            <a:latin typeface="Cambria Math" charset="0"/>
                          </a:rPr>
                          <m:t>𝑟𝑎𝑛𝑑𝑜𝑚</m:t>
                        </m:r>
                        <m:r>
                          <a:rPr lang="en-US" b="0" i="1" smtClean="0">
                            <a:latin typeface="Cambria Math" charset="0"/>
                          </a:rPr>
                          <m:t> </m:t>
                        </m:r>
                        <m:r>
                          <a:rPr lang="en-US" b="0" i="1" smtClean="0">
                            <a:latin typeface="Cambria Math" panose="02040503050406030204" pitchFamily="18" charset="0"/>
                          </a:rPr>
                          <m:t>𝑟𝑒</m:t>
                        </m:r>
                        <m:r>
                          <a:rPr lang="en-US" b="0" i="1" smtClean="0">
                            <a:latin typeface="Cambria Math" charset="0"/>
                          </a:rPr>
                          <m:t>𝑎𝑙𝑙𝑜𝑐𝑎𝑡𝑖𝑜𝑛𝑠</m:t>
                        </m:r>
                      </m:den>
                    </m:f>
                    <m:r>
                      <a:rPr lang="en-US" b="0" i="1" smtClean="0">
                        <a:latin typeface="Cambria Math" charset="0"/>
                      </a:rPr>
                      <m:t>=</m:t>
                    </m:r>
                    <m:r>
                      <a:rPr lang="en-US" b="0" i="1" smtClean="0">
                        <a:latin typeface="Cambria Math" charset="0"/>
                      </a:rPr>
                      <m:t>𝑝</m:t>
                    </m:r>
                    <m:r>
                      <a:rPr lang="en-US" b="0" i="1" smtClean="0">
                        <a:latin typeface="Cambria Math" panose="02040503050406030204" pitchFamily="18" charset="0"/>
                      </a:rPr>
                      <m:t>−</m:t>
                    </m:r>
                    <m:r>
                      <a:rPr lang="en-US" b="0" i="1" smtClean="0">
                        <a:latin typeface="Cambria Math" charset="0"/>
                      </a:rPr>
                      <m:t>𝑣𝑎𝑙</m:t>
                    </m:r>
                    <m:r>
                      <a:rPr lang="en-US" b="0" i="1" smtClean="0">
                        <a:latin typeface="Cambria Math" panose="02040503050406030204" pitchFamily="18" charset="0"/>
                      </a:rPr>
                      <m:t>𝑢𝑒</m:t>
                    </m:r>
                  </m:oMath>
                </a14:m>
                <a:endParaRPr lang="en-US" dirty="0"/>
              </a:p>
              <a:p>
                <a:pPr>
                  <a:buFont typeface="Arial" charset="0"/>
                  <a:buChar char="•"/>
                </a:pPr>
                <a:r>
                  <a:rPr lang="en-US" dirty="0"/>
                  <a:t>If </a:t>
                </a:r>
                <a:r>
                  <a:rPr lang="en-US" i="1" dirty="0"/>
                  <a:t>p-value </a:t>
                </a:r>
                <a:r>
                  <a:rPr lang="en-US" dirty="0"/>
                  <a:t>is very small (say 0.01),</a:t>
                </a:r>
                <a:r>
                  <a:rPr lang="en-US" i="1" dirty="0"/>
                  <a:t> </a:t>
                </a:r>
                <a:r>
                  <a:rPr lang="en-US" dirty="0"/>
                  <a:t>this provides evidence that the intrinsic/extrinsic group result would be very unusual if the questionnaire had no effect</a:t>
                </a:r>
                <a:endParaRPr lang="en-US" i="1" dirty="0"/>
              </a:p>
              <a:p>
                <a:pPr>
                  <a:buFont typeface="Arial" charset="0"/>
                  <a:buChar char="•"/>
                </a:pPr>
                <a:r>
                  <a:rPr lang="en-US" dirty="0"/>
                  <a:t>If </a:t>
                </a:r>
                <a:r>
                  <a:rPr lang="en-US" i="1" dirty="0"/>
                  <a:t>p-value </a:t>
                </a:r>
                <a:r>
                  <a:rPr lang="en-US" dirty="0"/>
                  <a:t>is very big (say 0.2), this provides little evidence that the intrinsic/extrinsic group result would be very unusual if the questionnaire had no effect</a:t>
                </a:r>
                <a:endParaRPr lang="en-US" i="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3382554"/>
                <a:ext cx="11125199" cy="3171168"/>
              </a:xfrm>
              <a:blipFill>
                <a:blip r:embed="rId2"/>
                <a:stretch>
                  <a:fillRect l="-685" t="-32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681822" y="1879411"/>
                <a:ext cx="2509470" cy="369332"/>
              </a:xfrm>
              <a:prstGeom prst="rect">
                <a:avLst/>
              </a:prstGeom>
              <a:noFill/>
            </p:spPr>
            <p:txBody>
              <a:bodyPr wrap="none" rtlCol="0">
                <a:spAutoFit/>
              </a:bodyPr>
              <a:lstStyle/>
              <a:p>
                <a14:m>
                  <m:oMath xmlns:m="http://schemas.openxmlformats.org/officeDocument/2006/math">
                    <m:r>
                      <a:rPr lang="en-US" i="1">
                        <a:latin typeface="Cambria Math" charset="0"/>
                        <a:ea typeface="Cambria Math" charset="0"/>
                        <a:cs typeface="Cambria Math" charset="0"/>
                      </a:rPr>
                      <m:t>→</m:t>
                    </m:r>
                  </m:oMath>
                </a14:m>
                <a:r>
                  <a:rPr lang="en-US" dirty="0"/>
                  <a:t> Population mean: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𝐼</m:t>
                        </m:r>
                      </m:sub>
                    </m:sSub>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681822" y="1879411"/>
                <a:ext cx="2509470" cy="369332"/>
              </a:xfrm>
              <a:prstGeom prst="rect">
                <a:avLst/>
              </a:prstGeom>
              <a:blipFill>
                <a:blip r:embed="rId3"/>
                <a:stretch>
                  <a:fillRect t="-6452"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681823" y="2417782"/>
                <a:ext cx="2552365" cy="369332"/>
              </a:xfrm>
              <a:prstGeom prst="rect">
                <a:avLst/>
              </a:prstGeom>
              <a:noFill/>
            </p:spPr>
            <p:txBody>
              <a:bodyPr wrap="none" rtlCol="0">
                <a:spAutoFit/>
              </a:bodyPr>
              <a:lstStyle/>
              <a:p>
                <a14:m>
                  <m:oMath xmlns:m="http://schemas.openxmlformats.org/officeDocument/2006/math">
                    <m:r>
                      <a:rPr lang="en-US" i="1">
                        <a:latin typeface="Cambria Math" charset="0"/>
                        <a:ea typeface="Cambria Math" charset="0"/>
                        <a:cs typeface="Cambria Math" charset="0"/>
                      </a:rPr>
                      <m:t>→</m:t>
                    </m:r>
                  </m:oMath>
                </a14:m>
                <a:r>
                  <a:rPr lang="en-US" dirty="0"/>
                  <a:t> Population mean: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𝐸</m:t>
                        </m:r>
                      </m:sub>
                    </m:sSub>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681823" y="2417782"/>
                <a:ext cx="2552365" cy="369332"/>
              </a:xfrm>
              <a:prstGeom prst="rect">
                <a:avLst/>
              </a:prstGeom>
              <a:blipFill>
                <a:blip r:embed="rId4"/>
                <a:stretch>
                  <a:fillRect t="-6667" b="-26667"/>
                </a:stretch>
              </a:blipFill>
            </p:spPr>
            <p:txBody>
              <a:bodyPr/>
              <a:lstStyle/>
              <a:p>
                <a:r>
                  <a:rPr lang="en-US">
                    <a:noFill/>
                  </a:rPr>
                  <a:t> </a:t>
                </a:r>
              </a:p>
            </p:txBody>
          </p:sp>
        </mc:Fallback>
      </mc:AlternateContent>
      <p:sp>
        <p:nvSpPr>
          <p:cNvPr id="7" name="TextBox 6"/>
          <p:cNvSpPr txBox="1"/>
          <p:nvPr/>
        </p:nvSpPr>
        <p:spPr>
          <a:xfrm>
            <a:off x="9577191" y="4648200"/>
            <a:ext cx="1150380" cy="369332"/>
          </a:xfrm>
          <a:prstGeom prst="rect">
            <a:avLst/>
          </a:prstGeom>
          <a:noFill/>
        </p:spPr>
        <p:txBody>
          <a:bodyPr wrap="none" rtlCol="0">
            <a:spAutoFit/>
          </a:bodyPr>
          <a:lstStyle/>
          <a:p>
            <a:r>
              <a:rPr lang="en-US" b="1" u="sng" cap="small" dirty="0">
                <a:solidFill>
                  <a:srgbClr val="FF0000"/>
                </a:solidFill>
              </a:rPr>
              <a:t>(p-value)</a:t>
            </a:r>
            <a:endParaRPr lang="en-US" dirty="0">
              <a:solidFill>
                <a:srgbClr val="FF0000"/>
              </a:solidFill>
            </a:endParaRPr>
          </a:p>
        </p:txBody>
      </p:sp>
      <p:grpSp>
        <p:nvGrpSpPr>
          <p:cNvPr id="8" name="Group 7"/>
          <p:cNvGrpSpPr/>
          <p:nvPr/>
        </p:nvGrpSpPr>
        <p:grpSpPr>
          <a:xfrm>
            <a:off x="2905976" y="1772445"/>
            <a:ext cx="3479007" cy="1314450"/>
            <a:chOff x="2532356" y="1845734"/>
            <a:chExt cx="3479007" cy="1314450"/>
          </a:xfrm>
        </p:grpSpPr>
        <p:pic>
          <p:nvPicPr>
            <p:cNvPr id="9"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2356" y="1845734"/>
              <a:ext cx="3479007" cy="1314450"/>
            </a:xfrm>
            <a:prstGeom prst="rect">
              <a:avLst/>
            </a:prstGeom>
          </p:spPr>
        </p:pic>
        <p:sp>
          <p:nvSpPr>
            <p:cNvPr id="10" name="TextBox 9"/>
            <p:cNvSpPr txBox="1"/>
            <p:nvPr/>
          </p:nvSpPr>
          <p:spPr>
            <a:xfrm>
              <a:off x="5011838" y="2629795"/>
              <a:ext cx="104172" cy="261610"/>
            </a:xfrm>
            <a:prstGeom prst="rect">
              <a:avLst/>
            </a:prstGeom>
            <a:solidFill>
              <a:schemeClr val="bg1"/>
            </a:solidFill>
          </p:spPr>
          <p:txBody>
            <a:bodyPr wrap="square" rtlCol="0">
              <a:spAutoFit/>
            </a:bodyPr>
            <a:lstStyle/>
            <a:p>
              <a:r>
                <a:rPr lang="en-US" sz="1100" dirty="0"/>
                <a:t>E</a:t>
              </a:r>
            </a:p>
          </p:txBody>
        </p:sp>
        <p:sp>
          <p:nvSpPr>
            <p:cNvPr id="11" name="TextBox 10"/>
            <p:cNvSpPr txBox="1"/>
            <p:nvPr/>
          </p:nvSpPr>
          <p:spPr>
            <a:xfrm>
              <a:off x="5006052" y="2133790"/>
              <a:ext cx="104172" cy="261610"/>
            </a:xfrm>
            <a:prstGeom prst="rect">
              <a:avLst/>
            </a:prstGeom>
            <a:solidFill>
              <a:schemeClr val="bg1"/>
            </a:solidFill>
          </p:spPr>
          <p:txBody>
            <a:bodyPr wrap="square" rtlCol="0">
              <a:spAutoFit/>
            </a:bodyPr>
            <a:lstStyle/>
            <a:p>
              <a:r>
                <a:rPr lang="en-US" sz="1100" dirty="0"/>
                <a:t>I</a:t>
              </a:r>
            </a:p>
          </p:txBody>
        </p:sp>
      </p:grpSp>
    </p:spTree>
    <p:extLst>
      <p:ext uri="{BB962C8B-B14F-4D97-AF65-F5344CB8AC3E}">
        <p14:creationId xmlns:p14="http://schemas.microsoft.com/office/powerpoint/2010/main" val="274275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Creativity Study</a:t>
            </a:r>
          </a:p>
        </p:txBody>
      </p:sp>
      <p:sp>
        <p:nvSpPr>
          <p:cNvPr id="6" name="TextBox 5">
            <a:extLst>
              <a:ext uri="{FF2B5EF4-FFF2-40B4-BE49-F238E27FC236}">
                <a16:creationId xmlns:a16="http://schemas.microsoft.com/office/drawing/2014/main" id="{CE56BC95-EC7C-4243-8C02-EE148EC1EE48}"/>
              </a:ext>
            </a:extLst>
          </p:cNvPr>
          <p:cNvSpPr txBox="1"/>
          <p:nvPr/>
        </p:nvSpPr>
        <p:spPr>
          <a:xfrm>
            <a:off x="302046" y="1676400"/>
            <a:ext cx="11587908" cy="2862322"/>
          </a:xfrm>
          <a:prstGeom prst="rect">
            <a:avLst/>
          </a:prstGeom>
          <a:noFill/>
        </p:spPr>
        <p:txBody>
          <a:bodyPr wrap="square" rtlCol="0">
            <a:spAutoFit/>
          </a:bodyPr>
          <a:lstStyle/>
          <a:p>
            <a:r>
              <a:rPr lang="en-US" b="1" dirty="0"/>
              <a:t>Assumption:</a:t>
            </a:r>
          </a:p>
          <a:p>
            <a:r>
              <a:rPr lang="en-US" dirty="0"/>
              <a:t>The intrinsic / extrinsic treatment has no effect on creativity. </a:t>
            </a:r>
          </a:p>
          <a:p>
            <a:r>
              <a:rPr lang="en-US" dirty="0"/>
              <a:t>(The mean creativity score of the intrinsic group is equal to the mean score of the extrinsic group.)</a:t>
            </a:r>
          </a:p>
          <a:p>
            <a:endParaRPr lang="en-US" b="1" dirty="0"/>
          </a:p>
          <a:p>
            <a:r>
              <a:rPr lang="en-US" b="1" dirty="0"/>
              <a:t>Evidence: </a:t>
            </a:r>
          </a:p>
          <a:p>
            <a:r>
              <a:rPr lang="en-US" dirty="0"/>
              <a:t>The difference in the mean from the sample that received the intrinsic motivation was 4.14 points higher than the mean from the sample that received the extrinsic motivation. </a:t>
            </a:r>
          </a:p>
          <a:p>
            <a:endParaRPr lang="en-US" dirty="0"/>
          </a:p>
          <a:p>
            <a:r>
              <a:rPr lang="en-US" b="1" dirty="0"/>
              <a:t>Probability: </a:t>
            </a:r>
          </a:p>
          <a:p>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26CF454-9DBA-9740-BDF0-C9B56DA2976C}"/>
                  </a:ext>
                </a:extLst>
              </p:cNvPr>
              <p:cNvSpPr txBox="1"/>
              <p:nvPr/>
            </p:nvSpPr>
            <p:spPr>
              <a:xfrm>
                <a:off x="7543800" y="1524000"/>
                <a:ext cx="1953202" cy="646331"/>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a:latin typeface="Cambria Math" charset="0"/>
                          </a:rPr>
                          <m:t>0: </m:t>
                        </m:r>
                      </m:sub>
                    </m:sSub>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a:latin typeface="Cambria Math" charset="0"/>
                        <a:ea typeface="Cambria Math" charset="0"/>
                        <a:cs typeface="Cambria Math" charset="0"/>
                      </a:rPr>
                      <m:t>=0</m:t>
                    </m:r>
                  </m:oMath>
                </a14:m>
                <a:endParaRPr lang="en-US" dirty="0">
                  <a:ea typeface="Cambria Math" charset="0"/>
                  <a:cs typeface="Cambria Math"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a:latin typeface="Cambria Math" charset="0"/>
                          </a:rPr>
                          <m:t>𝐴</m:t>
                        </m:r>
                        <m:r>
                          <a:rPr lang="en-US" i="1">
                            <a:latin typeface="Cambria Math" charset="0"/>
                          </a:rPr>
                          <m:t>: </m:t>
                        </m:r>
                      </m:sub>
                    </m:sSub>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dirty="0">
                        <a:latin typeface="Cambria Math" charset="0"/>
                        <a:ea typeface="Cambria Math" charset="0"/>
                        <a:cs typeface="Cambria Math" charset="0"/>
                      </a:rPr>
                      <m:t>≠</m:t>
                    </m:r>
                    <m:r>
                      <a:rPr lang="en-US" i="1">
                        <a:latin typeface="Cambria Math" charset="0"/>
                        <a:ea typeface="Cambria Math" charset="0"/>
                        <a:cs typeface="Cambria Math" charset="0"/>
                      </a:rPr>
                      <m:t>0</m:t>
                    </m:r>
                  </m:oMath>
                </a14:m>
                <a:endParaRPr lang="en-US" dirty="0">
                  <a:ea typeface="Cambria Math" charset="0"/>
                  <a:cs typeface="Cambria Math" charset="0"/>
                </a:endParaRPr>
              </a:p>
            </p:txBody>
          </p:sp>
        </mc:Choice>
        <mc:Fallback xmlns="">
          <p:sp>
            <p:nvSpPr>
              <p:cNvPr id="19" name="TextBox 18">
                <a:extLst>
                  <a:ext uri="{FF2B5EF4-FFF2-40B4-BE49-F238E27FC236}">
                    <a16:creationId xmlns:a16="http://schemas.microsoft.com/office/drawing/2014/main" id="{026CF454-9DBA-9740-BDF0-C9B56DA2976C}"/>
                  </a:ext>
                </a:extLst>
              </p:cNvPr>
              <p:cNvSpPr txBox="1">
                <a:spLocks noRot="1" noChangeAspect="1" noMove="1" noResize="1" noEditPoints="1" noAdjustHandles="1" noChangeArrowheads="1" noChangeShapeType="1" noTextEdit="1"/>
              </p:cNvSpPr>
              <p:nvPr/>
            </p:nvSpPr>
            <p:spPr>
              <a:xfrm>
                <a:off x="7543800" y="1524000"/>
                <a:ext cx="1953202" cy="646331"/>
              </a:xfrm>
              <a:prstGeom prst="rect">
                <a:avLst/>
              </a:prstGeom>
              <a:blipFill>
                <a:blip r:embed="rId2"/>
                <a:stretch>
                  <a:fillRect t="-3922"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7C0B7F4-8B56-5A46-BB6C-015D1D634C94}"/>
                  </a:ext>
                </a:extLst>
              </p:cNvPr>
              <p:cNvSpPr/>
              <p:nvPr/>
            </p:nvSpPr>
            <p:spPr>
              <a:xfrm>
                <a:off x="6812818" y="3429000"/>
                <a:ext cx="1782347" cy="369332"/>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b="0" i="1" smtClean="0">
                                <a:latin typeface="Cambria Math" panose="02040503050406030204" pitchFamily="18" charset="0"/>
                                <a:ea typeface="Cambria Math" charset="0"/>
                                <a:cs typeface="Cambria Math" charset="0"/>
                              </a:rPr>
                              <m:t>𝑋</m:t>
                            </m:r>
                          </m:e>
                        </m:acc>
                      </m:e>
                      <m:sub>
                        <m:r>
                          <a:rPr lang="en-US" i="1">
                            <a:latin typeface="Cambria Math" charset="0"/>
                            <a:ea typeface="Cambria Math" charset="0"/>
                            <a:cs typeface="Cambria Math" charset="0"/>
                          </a:rPr>
                          <m:t>𝐼</m:t>
                        </m:r>
                      </m:sub>
                    </m:sSub>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b="0" i="1" smtClean="0">
                                <a:latin typeface="Cambria Math" panose="02040503050406030204" pitchFamily="18" charset="0"/>
                                <a:ea typeface="Cambria Math" charset="0"/>
                                <a:cs typeface="Cambria Math" charset="0"/>
                              </a:rPr>
                              <m:t>𝑋</m:t>
                            </m:r>
                          </m:e>
                        </m:acc>
                      </m:e>
                      <m:sub>
                        <m:r>
                          <a:rPr lang="en-US" i="1">
                            <a:latin typeface="Cambria Math" charset="0"/>
                            <a:ea typeface="Cambria Math" charset="0"/>
                            <a:cs typeface="Cambria Math" charset="0"/>
                          </a:rPr>
                          <m:t>𝐸</m:t>
                        </m:r>
                      </m:sub>
                    </m:sSub>
                  </m:oMath>
                </a14:m>
                <a:r>
                  <a:rPr lang="en-US" dirty="0"/>
                  <a:t>=4.1442</a:t>
                </a:r>
              </a:p>
            </p:txBody>
          </p:sp>
        </mc:Choice>
        <mc:Fallback xmlns="">
          <p:sp>
            <p:nvSpPr>
              <p:cNvPr id="20" name="Rectangle 19">
                <a:extLst>
                  <a:ext uri="{FF2B5EF4-FFF2-40B4-BE49-F238E27FC236}">
                    <a16:creationId xmlns:a16="http://schemas.microsoft.com/office/drawing/2014/main" id="{77C0B7F4-8B56-5A46-BB6C-015D1D634C94}"/>
                  </a:ext>
                </a:extLst>
              </p:cNvPr>
              <p:cNvSpPr>
                <a:spLocks noRot="1" noChangeAspect="1" noMove="1" noResize="1" noEditPoints="1" noAdjustHandles="1" noChangeArrowheads="1" noChangeShapeType="1" noTextEdit="1"/>
              </p:cNvSpPr>
              <p:nvPr/>
            </p:nvSpPr>
            <p:spPr>
              <a:xfrm>
                <a:off x="6812818" y="3429000"/>
                <a:ext cx="1782347" cy="369332"/>
              </a:xfrm>
              <a:prstGeom prst="rect">
                <a:avLst/>
              </a:prstGeom>
              <a:blipFill>
                <a:blip r:embed="rId3"/>
                <a:stretch>
                  <a:fillRect t="-10000" r="-2128" b="-23333"/>
                </a:stretch>
              </a:blipFill>
            </p:spPr>
            <p:txBody>
              <a:bodyPr/>
              <a:lstStyle/>
              <a:p>
                <a:r>
                  <a:rPr lang="en-US">
                    <a:noFill/>
                  </a:rPr>
                  <a:t> </a:t>
                </a:r>
              </a:p>
            </p:txBody>
          </p:sp>
        </mc:Fallback>
      </mc:AlternateContent>
    </p:spTree>
    <p:extLst>
      <p:ext uri="{BB962C8B-B14F-4D97-AF65-F5344CB8AC3E}">
        <p14:creationId xmlns:p14="http://schemas.microsoft.com/office/powerpoint/2010/main" val="122168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D09AC-D519-A829-BD41-69719ED2212E}"/>
              </a:ext>
            </a:extLst>
          </p:cNvPr>
          <p:cNvSpPr>
            <a:spLocks noGrp="1"/>
          </p:cNvSpPr>
          <p:nvPr>
            <p:ph type="title"/>
          </p:nvPr>
        </p:nvSpPr>
        <p:spPr>
          <a:xfrm>
            <a:off x="304800" y="2857500"/>
            <a:ext cx="11582400" cy="1143000"/>
          </a:xfrm>
        </p:spPr>
        <p:txBody>
          <a:bodyPr/>
          <a:lstStyle/>
          <a:p>
            <a:r>
              <a:rPr lang="en-US" dirty="0"/>
              <a:t>Go Over SAS and R Permutation Test Code</a:t>
            </a:r>
          </a:p>
        </p:txBody>
      </p:sp>
    </p:spTree>
    <p:extLst>
      <p:ext uri="{BB962C8B-B14F-4D97-AF65-F5344CB8AC3E}">
        <p14:creationId xmlns:p14="http://schemas.microsoft.com/office/powerpoint/2010/main" val="994086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Let’s ask another question…</a:t>
            </a:r>
          </a:p>
        </p:txBody>
      </p:sp>
      <p:sp>
        <p:nvSpPr>
          <p:cNvPr id="3" name="Content Placeholder 2"/>
          <p:cNvSpPr>
            <a:spLocks noGrp="1"/>
          </p:cNvSpPr>
          <p:nvPr>
            <p:ph idx="1"/>
          </p:nvPr>
        </p:nvSpPr>
        <p:spPr>
          <a:xfrm>
            <a:off x="1981200" y="1981200"/>
            <a:ext cx="8229600" cy="1752600"/>
          </a:xfrm>
        </p:spPr>
        <p:txBody>
          <a:bodyPr/>
          <a:lstStyle/>
          <a:p>
            <a:pPr marL="0" indent="0" algn="ctr">
              <a:buNone/>
            </a:pPr>
            <a:r>
              <a:rPr lang="en-US" sz="3600" dirty="0"/>
              <a:t>We throw a vintage clothing and housewares convention and would like to know </a:t>
            </a:r>
            <a:r>
              <a:rPr lang="en-US" sz="3600" dirty="0">
                <a:solidFill>
                  <a:srgbClr val="FF0000"/>
                </a:solidFill>
              </a:rPr>
              <a:t>the average net income of those who are attending</a:t>
            </a:r>
            <a:r>
              <a:rPr lang="en-US" sz="3600" dirty="0"/>
              <a:t>. This will help us advertise to potential retailers for next years convention!   </a:t>
            </a:r>
          </a:p>
        </p:txBody>
      </p:sp>
    </p:spTree>
    <p:extLst>
      <p:ext uri="{BB962C8B-B14F-4D97-AF65-F5344CB8AC3E}">
        <p14:creationId xmlns:p14="http://schemas.microsoft.com/office/powerpoint/2010/main" val="226374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12192000" cy="1143000"/>
          </a:xfrm>
        </p:spPr>
        <p:txBody>
          <a:bodyPr>
            <a:normAutofit/>
          </a:bodyPr>
          <a:lstStyle/>
          <a:p>
            <a:r>
              <a:rPr lang="en-US" dirty="0"/>
              <a:t>Creativity Study: </a:t>
            </a:r>
            <a:r>
              <a:rPr lang="en-US" dirty="0" err="1"/>
              <a:t>Pvalue</a:t>
            </a:r>
            <a:endParaRPr lang="en-US" dirty="0"/>
          </a:p>
        </p:txBody>
      </p:sp>
      <p:pic>
        <p:nvPicPr>
          <p:cNvPr id="5"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22171" r="16775"/>
          <a:stretch/>
        </p:blipFill>
        <p:spPr>
          <a:xfrm>
            <a:off x="3661712" y="1831462"/>
            <a:ext cx="2527240" cy="4139295"/>
          </a:xfrm>
          <a:prstGeom prst="rect">
            <a:avLst/>
          </a:prstGeom>
        </p:spPr>
      </p:pic>
      <p:sp>
        <p:nvSpPr>
          <p:cNvPr id="6" name="Right Arrow 5"/>
          <p:cNvSpPr/>
          <p:nvPr/>
        </p:nvSpPr>
        <p:spPr>
          <a:xfrm>
            <a:off x="6625616" y="2745946"/>
            <a:ext cx="1087374" cy="362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8369389" y="2013334"/>
            <a:ext cx="1689011" cy="923330"/>
          </a:xfrm>
          <a:prstGeom prst="rect">
            <a:avLst/>
          </a:prstGeom>
          <a:noFill/>
        </p:spPr>
        <p:txBody>
          <a:bodyPr wrap="square" rtlCol="0">
            <a:spAutoFit/>
          </a:bodyPr>
          <a:lstStyle/>
          <a:p>
            <a:pPr algn="ctr"/>
            <a:r>
              <a:rPr lang="en-US" dirty="0"/>
              <a:t>1000 different groupings (relabelings)*</a:t>
            </a:r>
          </a:p>
        </p:txBody>
      </p:sp>
      <p:sp>
        <p:nvSpPr>
          <p:cNvPr id="8" name="TextBox 7"/>
          <p:cNvSpPr txBox="1"/>
          <p:nvPr/>
        </p:nvSpPr>
        <p:spPr>
          <a:xfrm>
            <a:off x="686669" y="2191709"/>
            <a:ext cx="2899713" cy="923330"/>
          </a:xfrm>
          <a:prstGeom prst="rect">
            <a:avLst/>
          </a:prstGeom>
          <a:noFill/>
        </p:spPr>
        <p:txBody>
          <a:bodyPr wrap="square" rtlCol="0">
            <a:spAutoFit/>
          </a:bodyPr>
          <a:lstStyle/>
          <a:p>
            <a:r>
              <a:rPr lang="en-US" dirty="0"/>
              <a:t>Number of random regroupings:</a:t>
            </a:r>
          </a:p>
          <a:p>
            <a:r>
              <a:rPr lang="en-US" dirty="0"/>
              <a:t>1.6 x 10</a:t>
            </a:r>
            <a:r>
              <a:rPr lang="en-US" baseline="30000" dirty="0"/>
              <a:t>13</a:t>
            </a:r>
          </a:p>
        </p:txBody>
      </p:sp>
      <p:sp>
        <p:nvSpPr>
          <p:cNvPr id="9" name="TextBox 8"/>
          <p:cNvSpPr txBox="1"/>
          <p:nvPr/>
        </p:nvSpPr>
        <p:spPr>
          <a:xfrm>
            <a:off x="611340" y="3429000"/>
            <a:ext cx="2899713" cy="1200329"/>
          </a:xfrm>
          <a:prstGeom prst="rect">
            <a:avLst/>
          </a:prstGeom>
          <a:noFill/>
        </p:spPr>
        <p:txBody>
          <a:bodyPr wrap="square" rtlCol="0">
            <a:spAutoFit/>
          </a:bodyPr>
          <a:lstStyle/>
          <a:p>
            <a:pPr algn="just"/>
            <a:r>
              <a:rPr lang="en-US" dirty="0"/>
              <a:t>Half a year with a computer that can perform a million calculations per second!</a:t>
            </a:r>
            <a:endParaRPr lang="en-US" baseline="30000" dirty="0"/>
          </a:p>
        </p:txBody>
      </p:sp>
      <mc:AlternateContent xmlns:mc="http://schemas.openxmlformats.org/markup-compatibility/2006" xmlns:a14="http://schemas.microsoft.com/office/drawing/2010/main">
        <mc:Choice Requires="a14">
          <p:sp>
            <p:nvSpPr>
              <p:cNvPr id="10" name="TextBox 9"/>
              <p:cNvSpPr txBox="1"/>
              <p:nvPr/>
            </p:nvSpPr>
            <p:spPr>
              <a:xfrm>
                <a:off x="6416186" y="1828669"/>
                <a:ext cx="1953202" cy="646331"/>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a:latin typeface="Cambria Math" charset="0"/>
                          </a:rPr>
                          <m:t>0: </m:t>
                        </m:r>
                      </m:sub>
                    </m:sSub>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a:latin typeface="Cambria Math" charset="0"/>
                        <a:ea typeface="Cambria Math" charset="0"/>
                        <a:cs typeface="Cambria Math" charset="0"/>
                      </a:rPr>
                      <m:t>=0</m:t>
                    </m:r>
                  </m:oMath>
                </a14:m>
                <a:endParaRPr lang="en-US" dirty="0">
                  <a:ea typeface="Cambria Math" charset="0"/>
                  <a:cs typeface="Cambria Math"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a:latin typeface="Cambria Math" charset="0"/>
                          </a:rPr>
                          <m:t>𝐴</m:t>
                        </m:r>
                        <m:r>
                          <a:rPr lang="en-US" i="1">
                            <a:latin typeface="Cambria Math" charset="0"/>
                          </a:rPr>
                          <m:t>: </m:t>
                        </m:r>
                      </m:sub>
                    </m:sSub>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dirty="0">
                        <a:latin typeface="Cambria Math" charset="0"/>
                        <a:ea typeface="Cambria Math" charset="0"/>
                        <a:cs typeface="Cambria Math" charset="0"/>
                      </a:rPr>
                      <m:t>≠</m:t>
                    </m:r>
                    <m:r>
                      <a:rPr lang="en-US" i="1">
                        <a:latin typeface="Cambria Math" charset="0"/>
                        <a:ea typeface="Cambria Math" charset="0"/>
                        <a:cs typeface="Cambria Math" charset="0"/>
                      </a:rPr>
                      <m:t>0</m:t>
                    </m:r>
                  </m:oMath>
                </a14:m>
                <a:endParaRPr lang="en-US" dirty="0">
                  <a:ea typeface="Cambria Math" charset="0"/>
                  <a:cs typeface="Cambria Math"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416186" y="1828669"/>
                <a:ext cx="1953202" cy="646331"/>
              </a:xfrm>
              <a:prstGeom prst="rect">
                <a:avLst/>
              </a:prstGeom>
              <a:blipFill>
                <a:blip r:embed="rId4"/>
                <a:stretch>
                  <a:fillRect t="-3922" b="-13725"/>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52BF822C-D6FB-45F3-B3DF-23802330BC94}"/>
              </a:ext>
            </a:extLst>
          </p:cNvPr>
          <p:cNvGrpSpPr/>
          <p:nvPr/>
        </p:nvGrpSpPr>
        <p:grpSpPr>
          <a:xfrm>
            <a:off x="6895008" y="3293193"/>
            <a:ext cx="3428553" cy="2571415"/>
            <a:chOff x="4758102" y="1849580"/>
            <a:chExt cx="3428553" cy="2571415"/>
          </a:xfrm>
        </p:grpSpPr>
        <p:pic>
          <p:nvPicPr>
            <p:cNvPr id="16" name="Picture 15">
              <a:extLst>
                <a:ext uri="{FF2B5EF4-FFF2-40B4-BE49-F238E27FC236}">
                  <a16:creationId xmlns:a16="http://schemas.microsoft.com/office/drawing/2014/main" id="{AF4A7C36-01C1-473E-A672-195FBCB239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8102" y="1849580"/>
              <a:ext cx="3428553" cy="2571415"/>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F0634E9-FCF6-4801-8A6F-EB6E2AFBAF94}"/>
                    </a:ext>
                  </a:extLst>
                </p:cNvPr>
                <p:cNvSpPr txBox="1"/>
                <p:nvPr/>
              </p:nvSpPr>
              <p:spPr>
                <a:xfrm>
                  <a:off x="7021832" y="2488902"/>
                  <a:ext cx="8218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b="0" i="1" smtClean="0">
                                    <a:latin typeface="Cambria Math" panose="02040503050406030204" pitchFamily="18" charset="0"/>
                                  </a:rPr>
                                  <m:t>𝑋</m:t>
                                </m:r>
                              </m:e>
                            </m:acc>
                          </m:e>
                          <m:sub>
                            <m:r>
                              <a:rPr lang="en-US" i="1">
                                <a:latin typeface="Cambria Math" panose="02040503050406030204" pitchFamily="18" charset="0"/>
                              </a:rPr>
                              <m:t>𝐼</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smtClean="0">
                                    <a:latin typeface="Cambria Math" panose="02040503050406030204" pitchFamily="18" charset="0"/>
                                  </a:rPr>
                                  <m:t>𝑋</m:t>
                                </m:r>
                              </m:e>
                            </m:acc>
                          </m:e>
                          <m:sub>
                            <m:r>
                              <a:rPr lang="en-US" i="1">
                                <a:latin typeface="Cambria Math" panose="02040503050406030204" pitchFamily="18" charset="0"/>
                              </a:rPr>
                              <m:t>𝐸</m:t>
                            </m:r>
                          </m:sub>
                        </m:sSub>
                      </m:oMath>
                    </m:oMathPara>
                  </a14:m>
                  <a:endParaRPr lang="en-US" dirty="0"/>
                </a:p>
              </p:txBody>
            </p:sp>
          </mc:Choice>
          <mc:Fallback xmlns="">
            <p:sp>
              <p:nvSpPr>
                <p:cNvPr id="15" name="TextBox 14">
                  <a:extLst>
                    <a:ext uri="{FF2B5EF4-FFF2-40B4-BE49-F238E27FC236}">
                      <a16:creationId xmlns:a16="http://schemas.microsoft.com/office/drawing/2014/main" id="{7F0634E9-FCF6-4801-8A6F-EB6E2AFBAF94}"/>
                    </a:ext>
                  </a:extLst>
                </p:cNvPr>
                <p:cNvSpPr txBox="1">
                  <a:spLocks noRot="1" noChangeAspect="1" noMove="1" noResize="1" noEditPoints="1" noAdjustHandles="1" noChangeArrowheads="1" noChangeShapeType="1" noTextEdit="1"/>
                </p:cNvSpPr>
                <p:nvPr/>
              </p:nvSpPr>
              <p:spPr>
                <a:xfrm>
                  <a:off x="7021832" y="2488902"/>
                  <a:ext cx="821827" cy="276999"/>
                </a:xfrm>
                <a:prstGeom prst="rect">
                  <a:avLst/>
                </a:prstGeom>
                <a:blipFill>
                  <a:blip r:embed="rId6"/>
                  <a:stretch>
                    <a:fillRect l="-4545" r="-1515" b="-17391"/>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056C724E-99FC-49BF-8B9F-0EE6A34B2012}"/>
              </a:ext>
            </a:extLst>
          </p:cNvPr>
          <p:cNvSpPr txBox="1"/>
          <p:nvPr/>
        </p:nvSpPr>
        <p:spPr>
          <a:xfrm>
            <a:off x="1655732" y="6178569"/>
            <a:ext cx="8880535" cy="461665"/>
          </a:xfrm>
          <a:prstGeom prst="rect">
            <a:avLst/>
          </a:prstGeom>
          <a:noFill/>
        </p:spPr>
        <p:txBody>
          <a:bodyPr wrap="square" rtlCol="0">
            <a:spAutoFit/>
          </a:bodyPr>
          <a:lstStyle/>
          <a:p>
            <a:r>
              <a:rPr lang="en-US" sz="1200" dirty="0"/>
              <a:t>*Everyone has the </a:t>
            </a:r>
            <a:r>
              <a:rPr lang="en-US" sz="1200" b="1" dirty="0"/>
              <a:t>same score</a:t>
            </a:r>
            <a:r>
              <a:rPr lang="en-US" sz="1200" dirty="0"/>
              <a:t> with each grouping. What group each person is artificially put in changes with each regrouping. If the treatments had the same effect, then each participant would have the same score regardless of grouping. </a:t>
            </a:r>
          </a:p>
        </p:txBody>
      </p:sp>
    </p:spTree>
    <p:extLst>
      <p:ext uri="{BB962C8B-B14F-4D97-AF65-F5344CB8AC3E}">
        <p14:creationId xmlns:p14="http://schemas.microsoft.com/office/powerpoint/2010/main" val="109084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Creativity Study</a:t>
            </a:r>
          </a:p>
        </p:txBody>
      </p:sp>
      <p:sp>
        <p:nvSpPr>
          <p:cNvPr id="3" name="Content Placeholder 2"/>
          <p:cNvSpPr>
            <a:spLocks noGrp="1"/>
          </p:cNvSpPr>
          <p:nvPr>
            <p:ph idx="1"/>
          </p:nvPr>
        </p:nvSpPr>
        <p:spPr/>
        <p:txBody>
          <a:bodyPr/>
          <a:lstStyle/>
          <a:p>
            <a:pPr algn="ctr"/>
            <a:r>
              <a:rPr lang="en-US" dirty="0"/>
              <a:t>(go to SAS code)</a:t>
            </a:r>
          </a:p>
        </p:txBody>
      </p:sp>
      <p:graphicFrame>
        <p:nvGraphicFramePr>
          <p:cNvPr id="5" name="Table 4">
            <a:extLst>
              <a:ext uri="{FF2B5EF4-FFF2-40B4-BE49-F238E27FC236}">
                <a16:creationId xmlns:a16="http://schemas.microsoft.com/office/drawing/2014/main" id="{99B04EE0-FD73-4FEF-A32E-902135C23E31}"/>
              </a:ext>
            </a:extLst>
          </p:cNvPr>
          <p:cNvGraphicFramePr>
            <a:graphicFrameLocks noGrp="1"/>
          </p:cNvGraphicFramePr>
          <p:nvPr/>
        </p:nvGraphicFramePr>
        <p:xfrm>
          <a:off x="2201379" y="3494192"/>
          <a:ext cx="7611112" cy="1123118"/>
        </p:xfrm>
        <a:graphic>
          <a:graphicData uri="http://schemas.openxmlformats.org/drawingml/2006/table">
            <a:tbl>
              <a:tblPr/>
              <a:tblGrid>
                <a:gridCol w="951389">
                  <a:extLst>
                    <a:ext uri="{9D8B030D-6E8A-4147-A177-3AD203B41FA5}">
                      <a16:colId xmlns:a16="http://schemas.microsoft.com/office/drawing/2014/main" val="2882985531"/>
                    </a:ext>
                  </a:extLst>
                </a:gridCol>
                <a:gridCol w="951389">
                  <a:extLst>
                    <a:ext uri="{9D8B030D-6E8A-4147-A177-3AD203B41FA5}">
                      <a16:colId xmlns:a16="http://schemas.microsoft.com/office/drawing/2014/main" val="2908315571"/>
                    </a:ext>
                  </a:extLst>
                </a:gridCol>
                <a:gridCol w="951389">
                  <a:extLst>
                    <a:ext uri="{9D8B030D-6E8A-4147-A177-3AD203B41FA5}">
                      <a16:colId xmlns:a16="http://schemas.microsoft.com/office/drawing/2014/main" val="1278110357"/>
                    </a:ext>
                  </a:extLst>
                </a:gridCol>
                <a:gridCol w="951389">
                  <a:extLst>
                    <a:ext uri="{9D8B030D-6E8A-4147-A177-3AD203B41FA5}">
                      <a16:colId xmlns:a16="http://schemas.microsoft.com/office/drawing/2014/main" val="3093202133"/>
                    </a:ext>
                  </a:extLst>
                </a:gridCol>
                <a:gridCol w="951389">
                  <a:extLst>
                    <a:ext uri="{9D8B030D-6E8A-4147-A177-3AD203B41FA5}">
                      <a16:colId xmlns:a16="http://schemas.microsoft.com/office/drawing/2014/main" val="3407833218"/>
                    </a:ext>
                  </a:extLst>
                </a:gridCol>
                <a:gridCol w="951389">
                  <a:extLst>
                    <a:ext uri="{9D8B030D-6E8A-4147-A177-3AD203B41FA5}">
                      <a16:colId xmlns:a16="http://schemas.microsoft.com/office/drawing/2014/main" val="1016388550"/>
                    </a:ext>
                  </a:extLst>
                </a:gridCol>
                <a:gridCol w="951389">
                  <a:extLst>
                    <a:ext uri="{9D8B030D-6E8A-4147-A177-3AD203B41FA5}">
                      <a16:colId xmlns:a16="http://schemas.microsoft.com/office/drawing/2014/main" val="3104962337"/>
                    </a:ext>
                  </a:extLst>
                </a:gridCol>
                <a:gridCol w="951389">
                  <a:extLst>
                    <a:ext uri="{9D8B030D-6E8A-4147-A177-3AD203B41FA5}">
                      <a16:colId xmlns:a16="http://schemas.microsoft.com/office/drawing/2014/main" val="3182066143"/>
                    </a:ext>
                  </a:extLst>
                </a:gridCol>
              </a:tblGrid>
              <a:tr h="260923">
                <a:tc>
                  <a:txBody>
                    <a:bodyPr/>
                    <a:lstStyle/>
                    <a:p>
                      <a:pPr algn="l" fontAlgn="b"/>
                      <a:r>
                        <a:rPr lang="en-US" sz="1100" b="1" i="0" dirty="0">
                          <a:solidFill>
                            <a:srgbClr val="112277"/>
                          </a:solidFill>
                          <a:effectLst/>
                          <a:latin typeface="Arial" panose="020B0604020202020204" pitchFamily="34" charset="0"/>
                        </a:rPr>
                        <a:t>treatment</a:t>
                      </a:r>
                    </a:p>
                  </a:txBody>
                  <a:tcPr marL="32784" marR="32784" marT="16392" marB="16392" anchor="b">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b"/>
                      <a:r>
                        <a:rPr lang="en-US" sz="1100" b="1" i="0" dirty="0">
                          <a:solidFill>
                            <a:srgbClr val="112277"/>
                          </a:solidFill>
                          <a:effectLst/>
                          <a:latin typeface="Arial" panose="020B0604020202020204" pitchFamily="34" charset="0"/>
                        </a:rPr>
                        <a:t>Method</a:t>
                      </a:r>
                    </a:p>
                  </a:txBody>
                  <a:tcPr marL="32784" marR="32784" marT="16392" marB="16392" anchor="b">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r" fontAlgn="b"/>
                      <a:r>
                        <a:rPr lang="en-US" sz="1100" b="1" i="0" dirty="0">
                          <a:solidFill>
                            <a:srgbClr val="112277"/>
                          </a:solidFill>
                          <a:effectLst/>
                          <a:latin typeface="Arial" panose="020B0604020202020204" pitchFamily="34" charset="0"/>
                        </a:rPr>
                        <a:t>Mean</a:t>
                      </a:r>
                    </a:p>
                  </a:txBody>
                  <a:tcPr marL="32784" marR="32784" marT="16392" marB="16392" anchor="b">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gridSpan="2">
                  <a:txBody>
                    <a:bodyPr/>
                    <a:lstStyle/>
                    <a:p>
                      <a:pPr algn="ctr" fontAlgn="b"/>
                      <a:r>
                        <a:rPr lang="en-US" sz="1100" b="1" i="0" dirty="0">
                          <a:solidFill>
                            <a:srgbClr val="112277"/>
                          </a:solidFill>
                          <a:effectLst/>
                          <a:latin typeface="Arial" panose="020B0604020202020204" pitchFamily="34" charset="0"/>
                        </a:rPr>
                        <a:t>95% CL Mean</a:t>
                      </a:r>
                    </a:p>
                  </a:txBody>
                  <a:tcPr marL="64970" marR="64970" marT="32485" marB="32485" anchor="b">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hMerge="1">
                  <a:txBody>
                    <a:bodyPr/>
                    <a:lstStyle/>
                    <a:p>
                      <a:endParaRPr lang="en-US"/>
                    </a:p>
                  </a:txBody>
                  <a:tcPr/>
                </a:tc>
                <a:tc>
                  <a:txBody>
                    <a:bodyPr/>
                    <a:lstStyle/>
                    <a:p>
                      <a:pPr algn="r" fontAlgn="b"/>
                      <a:r>
                        <a:rPr lang="en-US" sz="1100" b="1" i="0" dirty="0">
                          <a:solidFill>
                            <a:srgbClr val="112277"/>
                          </a:solidFill>
                          <a:effectLst/>
                          <a:latin typeface="Arial" panose="020B0604020202020204" pitchFamily="34" charset="0"/>
                        </a:rPr>
                        <a:t>Std Dev</a:t>
                      </a:r>
                    </a:p>
                  </a:txBody>
                  <a:tcPr marL="32784" marR="32784" marT="16392" marB="16392" anchor="b">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gridSpan="2">
                  <a:txBody>
                    <a:bodyPr/>
                    <a:lstStyle/>
                    <a:p>
                      <a:pPr algn="ctr" fontAlgn="b"/>
                      <a:r>
                        <a:rPr lang="en-US" sz="1100" b="1" i="0" dirty="0">
                          <a:solidFill>
                            <a:srgbClr val="112277"/>
                          </a:solidFill>
                          <a:effectLst/>
                          <a:latin typeface="Arial" panose="020B0604020202020204" pitchFamily="34" charset="0"/>
                        </a:rPr>
                        <a:t>95% CL Std Dev</a:t>
                      </a:r>
                    </a:p>
                  </a:txBody>
                  <a:tcPr marL="64970" marR="64970" marT="32485" marB="32485" anchor="b">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hMerge="1">
                  <a:txBody>
                    <a:bodyPr/>
                    <a:lstStyle/>
                    <a:p>
                      <a:endParaRPr lang="en-US"/>
                    </a:p>
                  </a:txBody>
                  <a:tcPr/>
                </a:tc>
                <a:extLst>
                  <a:ext uri="{0D108BD9-81ED-4DB2-BD59-A6C34878D82A}">
                    <a16:rowId xmlns:a16="http://schemas.microsoft.com/office/drawing/2014/main" val="892175911"/>
                  </a:ext>
                </a:extLst>
              </a:tr>
              <a:tr h="195207">
                <a:tc>
                  <a:txBody>
                    <a:bodyPr/>
                    <a:lstStyle/>
                    <a:p>
                      <a:pPr algn="l" fontAlgn="t"/>
                      <a:r>
                        <a:rPr lang="en-US" sz="1100" b="1" i="0" dirty="0">
                          <a:solidFill>
                            <a:srgbClr val="112277"/>
                          </a:solidFill>
                          <a:effectLst/>
                          <a:latin typeface="Arial" panose="020B0604020202020204" pitchFamily="34" charset="0"/>
                        </a:rPr>
                        <a:t>0</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1100" b="1" i="0" dirty="0">
                          <a:solidFill>
                            <a:srgbClr val="112277"/>
                          </a:solidFill>
                          <a:effectLst/>
                          <a:latin typeface="Arial" panose="020B0604020202020204" pitchFamily="34" charset="0"/>
                        </a:rPr>
                        <a:t> </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r" fontAlgn="t"/>
                      <a:r>
                        <a:rPr lang="en-US" sz="1100" b="0" i="0" dirty="0">
                          <a:effectLst/>
                          <a:latin typeface="Arial" panose="020B0604020202020204" pitchFamily="34" charset="0"/>
                        </a:rPr>
                        <a:t>19.8833</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18.0087</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21.7580</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4.4395</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3.4504</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6.2276</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388663137"/>
                  </a:ext>
                </a:extLst>
              </a:tr>
              <a:tr h="195207">
                <a:tc>
                  <a:txBody>
                    <a:bodyPr/>
                    <a:lstStyle/>
                    <a:p>
                      <a:pPr algn="l" fontAlgn="t"/>
                      <a:r>
                        <a:rPr lang="en-US" sz="1100" b="1" i="0" dirty="0">
                          <a:solidFill>
                            <a:srgbClr val="112277"/>
                          </a:solidFill>
                          <a:effectLst/>
                          <a:latin typeface="Arial" panose="020B0604020202020204" pitchFamily="34" charset="0"/>
                        </a:rPr>
                        <a:t>1</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1100" b="1" i="0" dirty="0">
                          <a:solidFill>
                            <a:srgbClr val="112277"/>
                          </a:solidFill>
                          <a:effectLst/>
                          <a:latin typeface="Arial" panose="020B0604020202020204" pitchFamily="34" charset="0"/>
                        </a:rPr>
                        <a:t> </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r" fontAlgn="t"/>
                      <a:r>
                        <a:rPr lang="en-US" sz="1100" b="0" i="0" dirty="0">
                          <a:effectLst/>
                          <a:latin typeface="Arial" panose="020B0604020202020204" pitchFamily="34" charset="0"/>
                        </a:rPr>
                        <a:t>15.7391</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13.4677</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18.0105</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5.2526</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4.0623</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7.4343</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6456744"/>
                  </a:ext>
                </a:extLst>
              </a:tr>
              <a:tr h="195207">
                <a:tc>
                  <a:txBody>
                    <a:bodyPr/>
                    <a:lstStyle/>
                    <a:p>
                      <a:pPr algn="l" fontAlgn="t"/>
                      <a:r>
                        <a:rPr lang="en-US" sz="1100" b="1" i="0" dirty="0">
                          <a:solidFill>
                            <a:srgbClr val="112277"/>
                          </a:solidFill>
                          <a:effectLst/>
                          <a:latin typeface="Arial" panose="020B0604020202020204" pitchFamily="34" charset="0"/>
                        </a:rPr>
                        <a:t>Diff (1-2)</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1100" b="1" i="0" dirty="0">
                          <a:solidFill>
                            <a:srgbClr val="112277"/>
                          </a:solidFill>
                          <a:effectLst/>
                          <a:latin typeface="Arial" panose="020B0604020202020204" pitchFamily="34" charset="0"/>
                        </a:rPr>
                        <a:t>Pooled</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r" fontAlgn="t"/>
                      <a:r>
                        <a:rPr lang="en-US" sz="1100" b="0" i="0" dirty="0">
                          <a:effectLst/>
                          <a:latin typeface="Arial" panose="020B0604020202020204" pitchFamily="34" charset="0"/>
                        </a:rPr>
                        <a:t>4.1442</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1.2914</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6.9970</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4.8541</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4.0261</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6.1138</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846186134"/>
                  </a:ext>
                </a:extLst>
              </a:tr>
              <a:tr h="260923">
                <a:tc>
                  <a:txBody>
                    <a:bodyPr/>
                    <a:lstStyle/>
                    <a:p>
                      <a:pPr algn="l" fontAlgn="t"/>
                      <a:r>
                        <a:rPr lang="en-US" sz="1100" b="1" i="0" dirty="0">
                          <a:solidFill>
                            <a:srgbClr val="112277"/>
                          </a:solidFill>
                          <a:effectLst/>
                          <a:latin typeface="Arial" panose="020B0604020202020204" pitchFamily="34" charset="0"/>
                        </a:rPr>
                        <a:t>Diff (1-2)</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1100" b="1" i="0" dirty="0">
                          <a:solidFill>
                            <a:srgbClr val="112277"/>
                          </a:solidFill>
                          <a:effectLst/>
                          <a:latin typeface="Arial" panose="020B0604020202020204" pitchFamily="34" charset="0"/>
                        </a:rPr>
                        <a:t>Satterthwaite</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r" fontAlgn="t"/>
                      <a:r>
                        <a:rPr lang="en-US" sz="1100" b="0" i="0" dirty="0">
                          <a:effectLst/>
                          <a:latin typeface="Arial" panose="020B0604020202020204" pitchFamily="34" charset="0"/>
                        </a:rPr>
                        <a:t>4.1442</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1.2776</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7.0108</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 </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 </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 </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57544687"/>
                  </a:ext>
                </a:extLst>
              </a:tr>
            </a:tbl>
          </a:graphicData>
        </a:graphic>
      </p:graphicFrame>
      <p:sp>
        <p:nvSpPr>
          <p:cNvPr id="6" name="Rectangle 1">
            <a:extLst>
              <a:ext uri="{FF2B5EF4-FFF2-40B4-BE49-F238E27FC236}">
                <a16:creationId xmlns:a16="http://schemas.microsoft.com/office/drawing/2014/main" id="{C831F7FF-D234-4FEE-9397-AF34D4483975}"/>
              </a:ext>
            </a:extLst>
          </p:cNvPr>
          <p:cNvSpPr>
            <a:spLocks noChangeArrowheads="1"/>
          </p:cNvSpPr>
          <p:nvPr/>
        </p:nvSpPr>
        <p:spPr bwMode="auto">
          <a:xfrm>
            <a:off x="1702130" y="2278181"/>
            <a:ext cx="8609610" cy="760414"/>
          </a:xfrm>
          <a:prstGeom prst="rect">
            <a:avLst/>
          </a:prstGeom>
          <a:solidFill>
            <a:srgbClr val="FAFB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58700" numCol="1" anchor="ctr" anchorCtr="0" compatLnSpc="1">
            <a:prstTxWarp prst="textNoShape">
              <a:avLst/>
            </a:prstTxWarp>
            <a:spAutoFit/>
          </a:bodyPr>
          <a:lstStyle/>
          <a:p>
            <a:pPr algn="ctr" eaLnBrk="0" fontAlgn="base" hangingPunct="0">
              <a:spcBef>
                <a:spcPct val="0"/>
              </a:spcBef>
              <a:spcAft>
                <a:spcPct val="0"/>
              </a:spcAft>
            </a:pPr>
            <a:r>
              <a:rPr lang="en-US" altLang="en-US" b="1" dirty="0">
                <a:solidFill>
                  <a:srgbClr val="112277"/>
                </a:solidFill>
                <a:latin typeface="Arial" panose="020B0604020202020204" pitchFamily="34" charset="0"/>
                <a:cs typeface="Arial" panose="020B0604020202020204" pitchFamily="34" charset="0"/>
              </a:rPr>
              <a:t>The TTEST Procedure</a:t>
            </a:r>
            <a:endParaRPr lang="en-US" altLang="en-US" dirty="0">
              <a:solidFill>
                <a:srgbClr val="000000"/>
              </a:solidFill>
              <a:latin typeface="Arial" panose="020B0604020202020204" pitchFamily="34" charset="0"/>
              <a:cs typeface="Arial" panose="020B0604020202020204" pitchFamily="34" charset="0"/>
            </a:endParaRPr>
          </a:p>
          <a:p>
            <a:pPr algn="ctr" eaLnBrk="0" fontAlgn="base" hangingPunct="0">
              <a:spcBef>
                <a:spcPct val="0"/>
              </a:spcBef>
              <a:spcAft>
                <a:spcPct val="0"/>
              </a:spcAft>
            </a:pPr>
            <a:r>
              <a:rPr lang="en-US" altLang="en-US" b="1" dirty="0">
                <a:solidFill>
                  <a:srgbClr val="112277"/>
                </a:solidFill>
                <a:latin typeface="Arial" panose="020B0604020202020204" pitchFamily="34" charset="0"/>
                <a:cs typeface="Arial" panose="020B0604020202020204" pitchFamily="34" charset="0"/>
              </a:rPr>
              <a:t>Variable: score</a:t>
            </a:r>
            <a:endParaRPr lang="en-US" altLang="en-US" dirty="0">
              <a:latin typeface="Arial" panose="020B0604020202020204" pitchFamily="34" charset="0"/>
            </a:endParaRPr>
          </a:p>
        </p:txBody>
      </p:sp>
      <p:sp>
        <p:nvSpPr>
          <p:cNvPr id="7" name="Rectangle 6">
            <a:extLst>
              <a:ext uri="{FF2B5EF4-FFF2-40B4-BE49-F238E27FC236}">
                <a16:creationId xmlns:a16="http://schemas.microsoft.com/office/drawing/2014/main" id="{B3D532F3-F288-4E1E-93ED-455632FD4F40}"/>
              </a:ext>
            </a:extLst>
          </p:cNvPr>
          <p:cNvSpPr/>
          <p:nvPr/>
        </p:nvSpPr>
        <p:spPr>
          <a:xfrm>
            <a:off x="4124697" y="4156364"/>
            <a:ext cx="938151" cy="2018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564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Creativity Study</a:t>
            </a:r>
          </a:p>
        </p:txBody>
      </p:sp>
      <p:pic>
        <p:nvPicPr>
          <p:cNvPr id="7"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22171" r="16775"/>
          <a:stretch/>
        </p:blipFill>
        <p:spPr>
          <a:xfrm>
            <a:off x="3429000" y="1870606"/>
            <a:ext cx="2123495" cy="3478013"/>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5793596" y="1794517"/>
                <a:ext cx="1953202" cy="2031325"/>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a:latin typeface="Cambria Math" charset="0"/>
                          </a:rPr>
                          <m:t>0: </m:t>
                        </m:r>
                      </m:sub>
                    </m:sSub>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a:latin typeface="Cambria Math" charset="0"/>
                        <a:ea typeface="Cambria Math" charset="0"/>
                        <a:cs typeface="Cambria Math" charset="0"/>
                      </a:rPr>
                      <m:t>=0</m:t>
                    </m:r>
                  </m:oMath>
                </a14:m>
                <a:endParaRPr lang="en-US" dirty="0">
                  <a:ea typeface="Cambria Math" charset="0"/>
                  <a:cs typeface="Cambria Math"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a:latin typeface="Cambria Math" charset="0"/>
                          </a:rPr>
                          <m:t>𝐴</m:t>
                        </m:r>
                        <m:r>
                          <a:rPr lang="en-US" i="1">
                            <a:latin typeface="Cambria Math" charset="0"/>
                          </a:rPr>
                          <m:t>: </m:t>
                        </m:r>
                      </m:sub>
                    </m:sSub>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dirty="0">
                        <a:latin typeface="Cambria Math" charset="0"/>
                        <a:ea typeface="Cambria Math" charset="0"/>
                        <a:cs typeface="Cambria Math" charset="0"/>
                      </a:rPr>
                      <m:t>≠</m:t>
                    </m:r>
                    <m:r>
                      <a:rPr lang="en-US" i="1">
                        <a:latin typeface="Cambria Math" charset="0"/>
                        <a:ea typeface="Cambria Math" charset="0"/>
                        <a:cs typeface="Cambria Math" charset="0"/>
                      </a:rPr>
                      <m:t>0</m:t>
                    </m:r>
                  </m:oMath>
                </a14:m>
                <a:endParaRPr lang="en-US" dirty="0">
                  <a:ea typeface="Cambria Math" charset="0"/>
                  <a:cs typeface="Cambria Math" charset="0"/>
                </a:endParaRPr>
              </a:p>
              <a:p>
                <a:endParaRPr lang="en-US" dirty="0"/>
              </a:p>
              <a:p>
                <a:endParaRPr lang="en-US" dirty="0"/>
              </a:p>
              <a:p>
                <a:endParaRPr lang="en-US" dirty="0"/>
              </a:p>
              <a:p>
                <a:endParaRPr lang="en-US" dirty="0"/>
              </a:p>
              <a:p>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793596" y="1794517"/>
                <a:ext cx="1953202" cy="2031325"/>
              </a:xfrm>
              <a:prstGeom prst="rect">
                <a:avLst/>
              </a:prstGeom>
              <a:blipFill>
                <a:blip r:embed="rId3"/>
                <a:stretch>
                  <a:fillRect t="-1242"/>
                </a:stretch>
              </a:blipFill>
            </p:spPr>
            <p:txBody>
              <a:bodyPr/>
              <a:lstStyle/>
              <a:p>
                <a:r>
                  <a:rPr lang="en-US">
                    <a:noFill/>
                  </a:rPr>
                  <a:t> </a:t>
                </a:r>
              </a:p>
            </p:txBody>
          </p:sp>
        </mc:Fallback>
      </mc:AlternateContent>
      <p:sp>
        <p:nvSpPr>
          <p:cNvPr id="9" name="Right Arrow 8"/>
          <p:cNvSpPr/>
          <p:nvPr/>
        </p:nvSpPr>
        <p:spPr>
          <a:xfrm>
            <a:off x="6183655" y="3367679"/>
            <a:ext cx="1087374" cy="362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5857441" y="2433874"/>
            <a:ext cx="1697426" cy="1477328"/>
          </a:xfrm>
          <a:prstGeom prst="rect">
            <a:avLst/>
          </a:prstGeom>
          <a:noFill/>
        </p:spPr>
        <p:txBody>
          <a:bodyPr wrap="square" rtlCol="0">
            <a:spAutoFit/>
          </a:bodyPr>
          <a:lstStyle/>
          <a:p>
            <a:pPr algn="ctr"/>
            <a:r>
              <a:rPr lang="en-US" dirty="0"/>
              <a:t>1000 different groupings (relabelings) </a:t>
            </a:r>
          </a:p>
          <a:p>
            <a:pPr algn="ctr"/>
            <a:endParaRPr lang="en-US" dirty="0"/>
          </a:p>
          <a:p>
            <a:pPr algn="ctr"/>
            <a:endParaRPr lang="en-US" dirty="0"/>
          </a:p>
        </p:txBody>
      </p:sp>
      <p:sp>
        <p:nvSpPr>
          <p:cNvPr id="13" name="TextBox 12"/>
          <p:cNvSpPr txBox="1"/>
          <p:nvPr/>
        </p:nvSpPr>
        <p:spPr>
          <a:xfrm>
            <a:off x="152401" y="5486400"/>
            <a:ext cx="11658599" cy="1015663"/>
          </a:xfrm>
          <a:prstGeom prst="rect">
            <a:avLst/>
          </a:prstGeom>
          <a:noFill/>
        </p:spPr>
        <p:txBody>
          <a:bodyPr wrap="square" rtlCol="0">
            <a:spAutoFit/>
          </a:bodyPr>
          <a:lstStyle/>
          <a:p>
            <a:r>
              <a:rPr lang="en-US" sz="1500" b="1" dirty="0"/>
              <a:t>Conclusion: </a:t>
            </a:r>
            <a:r>
              <a:rPr lang="en-US" sz="1500" dirty="0"/>
              <a:t>There is strong evidence to suggest that the mean score of those who receive intrinsic motivation is not equal to (greater than) those who receive the extrinsic motivation (p-value = .008).  Since this was a randomized experiment, we can conclude that the intrinsic motivation caused this increase.  In addition, since these were volunteers, this inference can only be assumed to apply to these 47 subjects, although the findings are very intriguing.   </a:t>
            </a:r>
          </a:p>
        </p:txBody>
      </p:sp>
      <p:grpSp>
        <p:nvGrpSpPr>
          <p:cNvPr id="4" name="Group 3"/>
          <p:cNvGrpSpPr/>
          <p:nvPr/>
        </p:nvGrpSpPr>
        <p:grpSpPr>
          <a:xfrm>
            <a:off x="8020741" y="1771985"/>
            <a:ext cx="3428553" cy="2571415"/>
            <a:chOff x="4758102" y="1849580"/>
            <a:chExt cx="3428553" cy="2571415"/>
          </a:xfrm>
        </p:grpSpPr>
        <p:grpSp>
          <p:nvGrpSpPr>
            <p:cNvPr id="3" name="Group 2"/>
            <p:cNvGrpSpPr/>
            <p:nvPr/>
          </p:nvGrpSpPr>
          <p:grpSpPr>
            <a:xfrm>
              <a:off x="4758102" y="1849580"/>
              <a:ext cx="3428553" cy="2571415"/>
              <a:chOff x="4821947" y="1810192"/>
              <a:chExt cx="3428553" cy="2571415"/>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947" y="1810192"/>
                <a:ext cx="3428553" cy="2571415"/>
              </a:xfrm>
              <a:prstGeom prst="rect">
                <a:avLst/>
              </a:prstGeom>
            </p:spPr>
          </p:pic>
          <p:cxnSp>
            <p:nvCxnSpPr>
              <p:cNvPr id="11" name="Straight Connector 10"/>
              <p:cNvCxnSpPr/>
              <p:nvPr/>
            </p:nvCxnSpPr>
            <p:spPr>
              <a:xfrm>
                <a:off x="798973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31972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11968" y="2086903"/>
                <a:ext cx="758732" cy="307777"/>
              </a:xfrm>
              <a:prstGeom prst="rect">
                <a:avLst/>
              </a:prstGeom>
              <a:noFill/>
            </p:spPr>
            <p:txBody>
              <a:bodyPr wrap="square" rtlCol="0">
                <a:spAutoFit/>
              </a:bodyPr>
              <a:lstStyle/>
              <a:p>
                <a:r>
                  <a:rPr lang="en-US" sz="1400" b="1" dirty="0">
                    <a:solidFill>
                      <a:srgbClr val="FF0000"/>
                    </a:solidFill>
                  </a:rPr>
                  <a:t>-4.14</a:t>
                </a:r>
              </a:p>
            </p:txBody>
          </p:sp>
          <p:sp>
            <p:nvSpPr>
              <p:cNvPr id="16" name="TextBox 15"/>
              <p:cNvSpPr txBox="1"/>
              <p:nvPr/>
            </p:nvSpPr>
            <p:spPr>
              <a:xfrm>
                <a:off x="7424855" y="2017402"/>
                <a:ext cx="758732" cy="307777"/>
              </a:xfrm>
              <a:prstGeom prst="rect">
                <a:avLst/>
              </a:prstGeom>
              <a:noFill/>
            </p:spPr>
            <p:txBody>
              <a:bodyPr wrap="square" rtlCol="0">
                <a:spAutoFit/>
              </a:bodyPr>
              <a:lstStyle/>
              <a:p>
                <a:r>
                  <a:rPr lang="en-US" sz="1400" b="1" dirty="0">
                    <a:solidFill>
                      <a:srgbClr val="FF0000"/>
                    </a:solidFill>
                  </a:rPr>
                  <a:t>4.14</a:t>
                </a:r>
              </a:p>
            </p:txBody>
          </p:sp>
        </p:grpSp>
        <mc:AlternateContent xmlns:mc="http://schemas.openxmlformats.org/markup-compatibility/2006" xmlns:a14="http://schemas.microsoft.com/office/drawing/2010/main">
          <mc:Choice Requires="a14">
            <p:sp>
              <p:nvSpPr>
                <p:cNvPr id="12" name="TextBox 11"/>
                <p:cNvSpPr txBox="1"/>
                <p:nvPr/>
              </p:nvSpPr>
              <p:spPr>
                <a:xfrm>
                  <a:off x="7021832" y="2488902"/>
                  <a:ext cx="8218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b="0" i="1" smtClean="0">
                                    <a:latin typeface="Cambria Math" panose="02040503050406030204" pitchFamily="18" charset="0"/>
                                  </a:rPr>
                                  <m:t>𝑋</m:t>
                                </m:r>
                              </m:e>
                            </m:acc>
                          </m:e>
                          <m:sub>
                            <m:r>
                              <a:rPr lang="en-US" i="1">
                                <a:latin typeface="Cambria Math" panose="02040503050406030204" pitchFamily="18" charset="0"/>
                              </a:rPr>
                              <m:t>𝐼</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smtClean="0">
                                    <a:latin typeface="Cambria Math" panose="02040503050406030204" pitchFamily="18" charset="0"/>
                                  </a:rPr>
                                  <m:t>𝑋</m:t>
                                </m:r>
                              </m:e>
                            </m:acc>
                          </m:e>
                          <m:sub>
                            <m:r>
                              <a:rPr lang="en-US" i="1">
                                <a:latin typeface="Cambria Math" panose="02040503050406030204" pitchFamily="18" charset="0"/>
                              </a:rPr>
                              <m:t>𝐸</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7021832" y="2488902"/>
                  <a:ext cx="821827" cy="276999"/>
                </a:xfrm>
                <a:prstGeom prst="rect">
                  <a:avLst/>
                </a:prstGeom>
                <a:blipFill>
                  <a:blip r:embed="rId5"/>
                  <a:stretch>
                    <a:fillRect l="-4545" b="-22727"/>
                  </a:stretch>
                </a:blipFill>
              </p:spPr>
              <p:txBody>
                <a:bodyPr/>
                <a:lstStyle/>
                <a:p>
                  <a:r>
                    <a:rPr lang="en-US">
                      <a:noFill/>
                    </a:rPr>
                    <a:t> </a:t>
                  </a:r>
                </a:p>
              </p:txBody>
            </p:sp>
          </mc:Fallback>
        </mc:AlternateContent>
      </p:grpSp>
      <p:graphicFrame>
        <p:nvGraphicFramePr>
          <p:cNvPr id="17" name="Table 16">
            <a:extLst>
              <a:ext uri="{FF2B5EF4-FFF2-40B4-BE49-F238E27FC236}">
                <a16:creationId xmlns:a16="http://schemas.microsoft.com/office/drawing/2014/main" id="{6A777F28-970E-427A-98D1-CA0C96899443}"/>
              </a:ext>
            </a:extLst>
          </p:cNvPr>
          <p:cNvGraphicFramePr>
            <a:graphicFrameLocks noGrp="1"/>
          </p:cNvGraphicFramePr>
          <p:nvPr>
            <p:extLst>
              <p:ext uri="{D42A27DB-BD31-4B8C-83A1-F6EECF244321}">
                <p14:modId xmlns:p14="http://schemas.microsoft.com/office/powerpoint/2010/main" val="1769932503"/>
              </p:ext>
            </p:extLst>
          </p:nvPr>
        </p:nvGraphicFramePr>
        <p:xfrm>
          <a:off x="5705936" y="4427644"/>
          <a:ext cx="6094959" cy="919606"/>
        </p:xfrm>
        <a:graphic>
          <a:graphicData uri="http://schemas.openxmlformats.org/drawingml/2006/table">
            <a:tbl>
              <a:tblPr/>
              <a:tblGrid>
                <a:gridCol w="468843">
                  <a:extLst>
                    <a:ext uri="{9D8B030D-6E8A-4147-A177-3AD203B41FA5}">
                      <a16:colId xmlns:a16="http://schemas.microsoft.com/office/drawing/2014/main" val="4191927114"/>
                    </a:ext>
                  </a:extLst>
                </a:gridCol>
                <a:gridCol w="468843">
                  <a:extLst>
                    <a:ext uri="{9D8B030D-6E8A-4147-A177-3AD203B41FA5}">
                      <a16:colId xmlns:a16="http://schemas.microsoft.com/office/drawing/2014/main" val="1553062055"/>
                    </a:ext>
                  </a:extLst>
                </a:gridCol>
                <a:gridCol w="468843">
                  <a:extLst>
                    <a:ext uri="{9D8B030D-6E8A-4147-A177-3AD203B41FA5}">
                      <a16:colId xmlns:a16="http://schemas.microsoft.com/office/drawing/2014/main" val="2029518455"/>
                    </a:ext>
                  </a:extLst>
                </a:gridCol>
                <a:gridCol w="468843">
                  <a:extLst>
                    <a:ext uri="{9D8B030D-6E8A-4147-A177-3AD203B41FA5}">
                      <a16:colId xmlns:a16="http://schemas.microsoft.com/office/drawing/2014/main" val="2610139692"/>
                    </a:ext>
                  </a:extLst>
                </a:gridCol>
                <a:gridCol w="468843">
                  <a:extLst>
                    <a:ext uri="{9D8B030D-6E8A-4147-A177-3AD203B41FA5}">
                      <a16:colId xmlns:a16="http://schemas.microsoft.com/office/drawing/2014/main" val="2317417545"/>
                    </a:ext>
                  </a:extLst>
                </a:gridCol>
                <a:gridCol w="468843">
                  <a:extLst>
                    <a:ext uri="{9D8B030D-6E8A-4147-A177-3AD203B41FA5}">
                      <a16:colId xmlns:a16="http://schemas.microsoft.com/office/drawing/2014/main" val="2506100888"/>
                    </a:ext>
                  </a:extLst>
                </a:gridCol>
                <a:gridCol w="468843">
                  <a:extLst>
                    <a:ext uri="{9D8B030D-6E8A-4147-A177-3AD203B41FA5}">
                      <a16:colId xmlns:a16="http://schemas.microsoft.com/office/drawing/2014/main" val="2487611535"/>
                    </a:ext>
                  </a:extLst>
                </a:gridCol>
                <a:gridCol w="468843">
                  <a:extLst>
                    <a:ext uri="{9D8B030D-6E8A-4147-A177-3AD203B41FA5}">
                      <a16:colId xmlns:a16="http://schemas.microsoft.com/office/drawing/2014/main" val="2827583647"/>
                    </a:ext>
                  </a:extLst>
                </a:gridCol>
                <a:gridCol w="468843">
                  <a:extLst>
                    <a:ext uri="{9D8B030D-6E8A-4147-A177-3AD203B41FA5}">
                      <a16:colId xmlns:a16="http://schemas.microsoft.com/office/drawing/2014/main" val="3294642459"/>
                    </a:ext>
                  </a:extLst>
                </a:gridCol>
                <a:gridCol w="468843">
                  <a:extLst>
                    <a:ext uri="{9D8B030D-6E8A-4147-A177-3AD203B41FA5}">
                      <a16:colId xmlns:a16="http://schemas.microsoft.com/office/drawing/2014/main" val="994415506"/>
                    </a:ext>
                  </a:extLst>
                </a:gridCol>
                <a:gridCol w="468843">
                  <a:extLst>
                    <a:ext uri="{9D8B030D-6E8A-4147-A177-3AD203B41FA5}">
                      <a16:colId xmlns:a16="http://schemas.microsoft.com/office/drawing/2014/main" val="2274080700"/>
                    </a:ext>
                  </a:extLst>
                </a:gridCol>
                <a:gridCol w="468843">
                  <a:extLst>
                    <a:ext uri="{9D8B030D-6E8A-4147-A177-3AD203B41FA5}">
                      <a16:colId xmlns:a16="http://schemas.microsoft.com/office/drawing/2014/main" val="3211500598"/>
                    </a:ext>
                  </a:extLst>
                </a:gridCol>
                <a:gridCol w="468843">
                  <a:extLst>
                    <a:ext uri="{9D8B030D-6E8A-4147-A177-3AD203B41FA5}">
                      <a16:colId xmlns:a16="http://schemas.microsoft.com/office/drawing/2014/main" val="3893925110"/>
                    </a:ext>
                  </a:extLst>
                </a:gridCol>
              </a:tblGrid>
              <a:tr h="201638">
                <a:tc>
                  <a:txBody>
                    <a:bodyPr/>
                    <a:lstStyle/>
                    <a:p>
                      <a:pPr algn="r" fontAlgn="t"/>
                      <a:r>
                        <a:rPr lang="en-US" sz="400" b="1" i="0" dirty="0">
                          <a:solidFill>
                            <a:srgbClr val="112277"/>
                          </a:solidFill>
                          <a:effectLst/>
                          <a:latin typeface="Arial" panose="020B0604020202020204" pitchFamily="34" charset="0"/>
                        </a:rPr>
                        <a:t>Obs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Variable</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Class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Method</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Variances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LowerCLMean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UpperCLMean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LowerCLStdDev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UpperCLStdDev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UMPULowerCLStdDev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UMPUUpperCLStdDev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extLst>
                  <a:ext uri="{0D108BD9-81ED-4DB2-BD59-A6C34878D82A}">
                    <a16:rowId xmlns:a16="http://schemas.microsoft.com/office/drawing/2014/main" val="3887241976"/>
                  </a:ext>
                </a:extLst>
              </a:tr>
              <a:tr h="89746">
                <a:tc>
                  <a:txBody>
                    <a:bodyPr/>
                    <a:lstStyle/>
                    <a:p>
                      <a:pPr algn="r" fontAlgn="t"/>
                      <a:r>
                        <a:rPr lang="en-US" sz="400" b="1" i="0" dirty="0">
                          <a:solidFill>
                            <a:srgbClr val="112277"/>
                          </a:solidFill>
                          <a:effectLst/>
                          <a:latin typeface="Arial" panose="020B0604020202020204" pitchFamily="34" charset="0"/>
                        </a:rPr>
                        <a:t>1</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COL139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4.4678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1.6594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7.2762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4.7786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3.9635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6.0187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3.9360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5.9708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3396356"/>
                  </a:ext>
                </a:extLst>
              </a:tr>
              <a:tr h="89746">
                <a:tc>
                  <a:txBody>
                    <a:bodyPr/>
                    <a:lstStyle/>
                    <a:p>
                      <a:pPr algn="r" fontAlgn="t"/>
                      <a:r>
                        <a:rPr lang="en-US" sz="400" b="1" i="0" dirty="0">
                          <a:solidFill>
                            <a:srgbClr val="112277"/>
                          </a:solidFill>
                          <a:effectLst/>
                          <a:latin typeface="Arial" panose="020B0604020202020204" pitchFamily="34" charset="0"/>
                        </a:rPr>
                        <a:t>2</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COL170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-4.3192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-7.1485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-1.4899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4.8141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3.9930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6.0634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3.9653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6.0152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304942309"/>
                  </a:ext>
                </a:extLst>
              </a:tr>
              <a:tr h="89746">
                <a:tc>
                  <a:txBody>
                    <a:bodyPr/>
                    <a:lstStyle/>
                    <a:p>
                      <a:pPr algn="r" fontAlgn="t"/>
                      <a:r>
                        <a:rPr lang="en-US" sz="400" b="1" i="0" dirty="0">
                          <a:solidFill>
                            <a:srgbClr val="112277"/>
                          </a:solidFill>
                          <a:effectLst/>
                          <a:latin typeface="Arial" panose="020B0604020202020204" pitchFamily="34" charset="0"/>
                        </a:rPr>
                        <a:t>3</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COL279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-4.5576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-7.3530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-1.7623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4.7564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3.9451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5.9908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3.9178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5.9430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242011884"/>
                  </a:ext>
                </a:extLst>
              </a:tr>
              <a:tr h="89746">
                <a:tc>
                  <a:txBody>
                    <a:bodyPr/>
                    <a:lstStyle/>
                    <a:p>
                      <a:pPr algn="r" fontAlgn="t"/>
                      <a:r>
                        <a:rPr lang="en-US" sz="400" b="1" i="0" dirty="0">
                          <a:solidFill>
                            <a:srgbClr val="112277"/>
                          </a:solidFill>
                          <a:effectLst/>
                          <a:latin typeface="Arial" panose="020B0604020202020204" pitchFamily="34" charset="0"/>
                        </a:rPr>
                        <a:t>4</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COL360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-4.8897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-7.6340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-2.1454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4.6695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3.8731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5.8814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3.8462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5.8345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481434950"/>
                  </a:ext>
                </a:extLst>
              </a:tr>
              <a:tr h="89746">
                <a:tc>
                  <a:txBody>
                    <a:bodyPr/>
                    <a:lstStyle/>
                    <a:p>
                      <a:pPr algn="r" fontAlgn="t"/>
                      <a:r>
                        <a:rPr lang="en-US" sz="400" b="1" i="0" dirty="0">
                          <a:solidFill>
                            <a:srgbClr val="112277"/>
                          </a:solidFill>
                          <a:effectLst/>
                          <a:latin typeface="Arial" panose="020B0604020202020204" pitchFamily="34" charset="0"/>
                        </a:rPr>
                        <a:t>5</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COL537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4.3826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1.5621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7.2031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4.7991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3.9806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6.0446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3.9530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5.9964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552476582"/>
                  </a:ext>
                </a:extLst>
              </a:tr>
              <a:tr h="89746">
                <a:tc>
                  <a:txBody>
                    <a:bodyPr/>
                    <a:lstStyle/>
                    <a:p>
                      <a:pPr algn="r" fontAlgn="t"/>
                      <a:r>
                        <a:rPr lang="en-US" sz="400" b="1" i="0" dirty="0">
                          <a:solidFill>
                            <a:srgbClr val="112277"/>
                          </a:solidFill>
                          <a:effectLst/>
                          <a:latin typeface="Arial" panose="020B0604020202020204" pitchFamily="34" charset="0"/>
                        </a:rPr>
                        <a:t>6</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COL551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-5.0514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-7.7692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-2.3337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4.6243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3.8356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5.8245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3.8090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5.7781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37698156"/>
                  </a:ext>
                </a:extLst>
              </a:tr>
              <a:tr h="89746">
                <a:tc>
                  <a:txBody>
                    <a:bodyPr/>
                    <a:lstStyle/>
                    <a:p>
                      <a:pPr algn="r" fontAlgn="t"/>
                      <a:r>
                        <a:rPr lang="en-US" sz="400" b="1" i="0" dirty="0">
                          <a:solidFill>
                            <a:srgbClr val="112277"/>
                          </a:solidFill>
                          <a:effectLst/>
                          <a:latin typeface="Arial" panose="020B0604020202020204" pitchFamily="34" charset="0"/>
                        </a:rPr>
                        <a:t>7</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COL604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-4.7109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-7.4832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-1.9385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4.7172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3.9127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5.9415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3.8855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5.8942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26207768"/>
                  </a:ext>
                </a:extLst>
              </a:tr>
              <a:tr h="89746">
                <a:tc>
                  <a:txBody>
                    <a:bodyPr/>
                    <a:lstStyle/>
                    <a:p>
                      <a:pPr algn="r" fontAlgn="t"/>
                      <a:r>
                        <a:rPr lang="en-US" sz="400" b="1" i="0" dirty="0">
                          <a:solidFill>
                            <a:srgbClr val="112277"/>
                          </a:solidFill>
                          <a:effectLst/>
                          <a:latin typeface="Arial" panose="020B0604020202020204" pitchFamily="34" charset="0"/>
                        </a:rPr>
                        <a:t>8</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COL664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4.6636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1.8840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7.4431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4.7295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3.9228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5.9569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3.8956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5.9095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23216107"/>
                  </a:ext>
                </a:extLst>
              </a:tr>
            </a:tbl>
          </a:graphicData>
        </a:graphic>
      </p:graphicFrame>
      <p:sp>
        <p:nvSpPr>
          <p:cNvPr id="6" name="TextBox 5">
            <a:extLst>
              <a:ext uri="{FF2B5EF4-FFF2-40B4-BE49-F238E27FC236}">
                <a16:creationId xmlns:a16="http://schemas.microsoft.com/office/drawing/2014/main" id="{CE56BC95-EC7C-4243-8C02-EE148EC1EE48}"/>
              </a:ext>
            </a:extLst>
          </p:cNvPr>
          <p:cNvSpPr txBox="1"/>
          <p:nvPr/>
        </p:nvSpPr>
        <p:spPr>
          <a:xfrm>
            <a:off x="146892" y="1731526"/>
            <a:ext cx="3053508" cy="3754874"/>
          </a:xfrm>
          <a:prstGeom prst="rect">
            <a:avLst/>
          </a:prstGeom>
          <a:noFill/>
        </p:spPr>
        <p:txBody>
          <a:bodyPr wrap="square" rtlCol="0">
            <a:spAutoFit/>
          </a:bodyPr>
          <a:lstStyle/>
          <a:p>
            <a:r>
              <a:rPr lang="en-US" sz="1400" b="1" dirty="0"/>
              <a:t>Assumption:</a:t>
            </a:r>
          </a:p>
          <a:p>
            <a:r>
              <a:rPr lang="en-US" sz="1400" dirty="0"/>
              <a:t>The intrinsic / extrinsic treatment has no effect on creativity. </a:t>
            </a:r>
          </a:p>
          <a:p>
            <a:r>
              <a:rPr lang="en-US" sz="1400" dirty="0"/>
              <a:t>(The mean creativity score of the intrinsic group is equal to the mean score of the extrinsic group.)</a:t>
            </a:r>
          </a:p>
          <a:p>
            <a:r>
              <a:rPr lang="en-US" sz="1400" b="1" dirty="0"/>
              <a:t>Evidence: </a:t>
            </a:r>
          </a:p>
          <a:p>
            <a:r>
              <a:rPr lang="en-US" sz="1400" dirty="0"/>
              <a:t>The difference in the mean from the sample that received the intrinsic motivation was 4.14 points higher than the mean from the sample that received the extrinsic motivation. </a:t>
            </a:r>
          </a:p>
          <a:p>
            <a:r>
              <a:rPr lang="en-US" sz="1400" b="1" dirty="0"/>
              <a:t>Probability:</a:t>
            </a:r>
          </a:p>
          <a:p>
            <a:r>
              <a:rPr lang="en-US" sz="1400" dirty="0"/>
              <a:t>The estimated probability that a difference 4.14 or larger in sample mean scores would occur if there was not an effect is .008. </a:t>
            </a:r>
          </a:p>
        </p:txBody>
      </p:sp>
      <p:sp>
        <p:nvSpPr>
          <p:cNvPr id="18" name="Right Arrow 17">
            <a:extLst>
              <a:ext uri="{FF2B5EF4-FFF2-40B4-BE49-F238E27FC236}">
                <a16:creationId xmlns:a16="http://schemas.microsoft.com/office/drawing/2014/main" id="{77AB768F-93A6-024F-B951-3AFA1DE6003D}"/>
              </a:ext>
            </a:extLst>
          </p:cNvPr>
          <p:cNvSpPr/>
          <p:nvPr/>
        </p:nvSpPr>
        <p:spPr>
          <a:xfrm rot="10800000">
            <a:off x="2819400" y="4456040"/>
            <a:ext cx="554909" cy="344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27677F4-7159-9D42-AED9-12A0E680AB1C}"/>
              </a:ext>
            </a:extLst>
          </p:cNvPr>
          <p:cNvSpPr/>
          <p:nvPr/>
        </p:nvSpPr>
        <p:spPr>
          <a:xfrm>
            <a:off x="5791874" y="3760898"/>
            <a:ext cx="2279722" cy="646331"/>
          </a:xfrm>
          <a:prstGeom prst="rect">
            <a:avLst/>
          </a:prstGeom>
        </p:spPr>
        <p:txBody>
          <a:bodyPr wrap="square">
            <a:spAutoFit/>
          </a:bodyPr>
          <a:lstStyle/>
          <a:p>
            <a:r>
              <a:rPr lang="en-US" dirty="0"/>
              <a:t>P-value = 8/1000           </a:t>
            </a:r>
          </a:p>
          <a:p>
            <a:r>
              <a:rPr lang="en-US" dirty="0"/>
              <a:t>              = 0.008</a:t>
            </a:r>
          </a:p>
        </p:txBody>
      </p:sp>
    </p:spTree>
    <p:extLst>
      <p:ext uri="{BB962C8B-B14F-4D97-AF65-F5344CB8AC3E}">
        <p14:creationId xmlns:p14="http://schemas.microsoft.com/office/powerpoint/2010/main" val="120523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nodeType="withEffect">
                                  <p:stCondLst>
                                    <p:cond delay="0"/>
                                  </p:stCondLst>
                                  <p:childTnLst>
                                    <p:set>
                                      <p:cBhvr>
                                        <p:cTn id="49" dur="1" fill="hold">
                                          <p:stCondLst>
                                            <p:cond delay="0"/>
                                          </p:stCondLst>
                                        </p:cTn>
                                        <p:tgtEl>
                                          <p:spTgt spid="6">
                                            <p:txEl>
                                              <p:pRg st="6" end="6"/>
                                            </p:txEl>
                                          </p:spTgt>
                                        </p:tgtEl>
                                        <p:attrNameLst>
                                          <p:attrName>style.visibility</p:attrName>
                                        </p:attrNameLst>
                                      </p:cBhvr>
                                      <p:to>
                                        <p:strVal val="visible"/>
                                      </p:to>
                                    </p:set>
                                    <p:animEffect transition="in" filter="fade">
                                      <p:cBhvr>
                                        <p:cTn id="50" dur="500"/>
                                        <p:tgtEl>
                                          <p:spTgt spid="6">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3" grpId="0"/>
      <p:bldP spid="18" grpId="0" animBg="1"/>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A16A-42A7-072B-BA65-B2CFEE23A495}"/>
              </a:ext>
            </a:extLst>
          </p:cNvPr>
          <p:cNvSpPr>
            <a:spLocks noGrp="1"/>
          </p:cNvSpPr>
          <p:nvPr>
            <p:ph type="title"/>
          </p:nvPr>
        </p:nvSpPr>
        <p:spPr/>
        <p:txBody>
          <a:bodyPr/>
          <a:lstStyle/>
          <a:p>
            <a:r>
              <a:rPr lang="en-US" dirty="0"/>
              <a:t>ChatGPT3.5</a:t>
            </a:r>
          </a:p>
        </p:txBody>
      </p:sp>
      <p:pic>
        <p:nvPicPr>
          <p:cNvPr id="4" name="Picture 3">
            <a:extLst>
              <a:ext uri="{FF2B5EF4-FFF2-40B4-BE49-F238E27FC236}">
                <a16:creationId xmlns:a16="http://schemas.microsoft.com/office/drawing/2014/main" id="{98B3DB53-F13E-688C-13B1-A2125AC40440}"/>
              </a:ext>
            </a:extLst>
          </p:cNvPr>
          <p:cNvPicPr>
            <a:picLocks noChangeAspect="1"/>
          </p:cNvPicPr>
          <p:nvPr/>
        </p:nvPicPr>
        <p:blipFill>
          <a:blip r:embed="rId2"/>
          <a:stretch>
            <a:fillRect/>
          </a:stretch>
        </p:blipFill>
        <p:spPr>
          <a:xfrm>
            <a:off x="2444750" y="1905000"/>
            <a:ext cx="7302500" cy="4229100"/>
          </a:xfrm>
          <a:prstGeom prst="rect">
            <a:avLst/>
          </a:prstGeom>
        </p:spPr>
      </p:pic>
    </p:spTree>
    <p:extLst>
      <p:ext uri="{BB962C8B-B14F-4D97-AF65-F5344CB8AC3E}">
        <p14:creationId xmlns:p14="http://schemas.microsoft.com/office/powerpoint/2010/main" val="1629331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BF395-FBC2-977B-6BC6-E4492DF48E55}"/>
              </a:ext>
            </a:extLst>
          </p:cNvPr>
          <p:cNvSpPr>
            <a:spLocks noGrp="1"/>
          </p:cNvSpPr>
          <p:nvPr>
            <p:ph type="title"/>
          </p:nvPr>
        </p:nvSpPr>
        <p:spPr/>
        <p:txBody>
          <a:bodyPr/>
          <a:lstStyle/>
          <a:p>
            <a:r>
              <a:rPr lang="en-US" dirty="0"/>
              <a:t>With ChatGPT3.5</a:t>
            </a:r>
          </a:p>
        </p:txBody>
      </p:sp>
      <p:pic>
        <p:nvPicPr>
          <p:cNvPr id="6" name="Picture 5">
            <a:extLst>
              <a:ext uri="{FF2B5EF4-FFF2-40B4-BE49-F238E27FC236}">
                <a16:creationId xmlns:a16="http://schemas.microsoft.com/office/drawing/2014/main" id="{BB0D660F-29E7-A68A-5853-2BAF9B9C00A2}"/>
              </a:ext>
            </a:extLst>
          </p:cNvPr>
          <p:cNvPicPr>
            <a:picLocks noChangeAspect="1"/>
          </p:cNvPicPr>
          <p:nvPr/>
        </p:nvPicPr>
        <p:blipFill>
          <a:blip r:embed="rId2"/>
          <a:stretch>
            <a:fillRect/>
          </a:stretch>
        </p:blipFill>
        <p:spPr>
          <a:xfrm>
            <a:off x="150822" y="1524000"/>
            <a:ext cx="4173153" cy="4785102"/>
          </a:xfrm>
          <a:prstGeom prst="rect">
            <a:avLst/>
          </a:prstGeom>
        </p:spPr>
      </p:pic>
      <p:pic>
        <p:nvPicPr>
          <p:cNvPr id="7" name="Picture 6">
            <a:extLst>
              <a:ext uri="{FF2B5EF4-FFF2-40B4-BE49-F238E27FC236}">
                <a16:creationId xmlns:a16="http://schemas.microsoft.com/office/drawing/2014/main" id="{E8B6EAB3-312C-BC8F-3A94-E041B8AC1D65}"/>
              </a:ext>
            </a:extLst>
          </p:cNvPr>
          <p:cNvPicPr>
            <a:picLocks noChangeAspect="1"/>
          </p:cNvPicPr>
          <p:nvPr/>
        </p:nvPicPr>
        <p:blipFill>
          <a:blip r:embed="rId3"/>
          <a:stretch>
            <a:fillRect/>
          </a:stretch>
        </p:blipFill>
        <p:spPr>
          <a:xfrm>
            <a:off x="4323975" y="1965702"/>
            <a:ext cx="3695131" cy="4343400"/>
          </a:xfrm>
          <a:prstGeom prst="rect">
            <a:avLst/>
          </a:prstGeom>
        </p:spPr>
      </p:pic>
      <p:pic>
        <p:nvPicPr>
          <p:cNvPr id="8" name="Picture 7">
            <a:extLst>
              <a:ext uri="{FF2B5EF4-FFF2-40B4-BE49-F238E27FC236}">
                <a16:creationId xmlns:a16="http://schemas.microsoft.com/office/drawing/2014/main" id="{A6C91B43-1582-6C60-E889-388E68757D86}"/>
              </a:ext>
            </a:extLst>
          </p:cNvPr>
          <p:cNvPicPr>
            <a:picLocks noChangeAspect="1"/>
          </p:cNvPicPr>
          <p:nvPr/>
        </p:nvPicPr>
        <p:blipFill>
          <a:blip r:embed="rId4"/>
          <a:stretch>
            <a:fillRect/>
          </a:stretch>
        </p:blipFill>
        <p:spPr>
          <a:xfrm>
            <a:off x="8229600" y="1965702"/>
            <a:ext cx="3695132" cy="1309872"/>
          </a:xfrm>
          <a:prstGeom prst="rect">
            <a:avLst/>
          </a:prstGeom>
        </p:spPr>
      </p:pic>
      <p:pic>
        <p:nvPicPr>
          <p:cNvPr id="9" name="Picture 8">
            <a:extLst>
              <a:ext uri="{FF2B5EF4-FFF2-40B4-BE49-F238E27FC236}">
                <a16:creationId xmlns:a16="http://schemas.microsoft.com/office/drawing/2014/main" id="{05042C4E-7D3F-0BE7-528F-539794A27650}"/>
              </a:ext>
            </a:extLst>
          </p:cNvPr>
          <p:cNvPicPr>
            <a:picLocks noChangeAspect="1"/>
          </p:cNvPicPr>
          <p:nvPr/>
        </p:nvPicPr>
        <p:blipFill>
          <a:blip r:embed="rId5"/>
          <a:stretch>
            <a:fillRect/>
          </a:stretch>
        </p:blipFill>
        <p:spPr>
          <a:xfrm>
            <a:off x="8229600" y="4631257"/>
            <a:ext cx="3695131" cy="1715945"/>
          </a:xfrm>
          <a:prstGeom prst="rect">
            <a:avLst/>
          </a:prstGeom>
        </p:spPr>
      </p:pic>
      <p:sp>
        <p:nvSpPr>
          <p:cNvPr id="10" name="TextBox 9">
            <a:extLst>
              <a:ext uri="{FF2B5EF4-FFF2-40B4-BE49-F238E27FC236}">
                <a16:creationId xmlns:a16="http://schemas.microsoft.com/office/drawing/2014/main" id="{10E27875-7C60-61F0-1FC3-B063A9BE2A4E}"/>
              </a:ext>
            </a:extLst>
          </p:cNvPr>
          <p:cNvSpPr txBox="1"/>
          <p:nvPr/>
        </p:nvSpPr>
        <p:spPr>
          <a:xfrm>
            <a:off x="8229599" y="3582427"/>
            <a:ext cx="3695132" cy="646331"/>
          </a:xfrm>
          <a:prstGeom prst="rect">
            <a:avLst/>
          </a:prstGeom>
          <a:noFill/>
        </p:spPr>
        <p:txBody>
          <a:bodyPr wrap="square" rtlCol="0">
            <a:spAutoFit/>
          </a:bodyPr>
          <a:lstStyle/>
          <a:p>
            <a:r>
              <a:rPr lang="en-US" dirty="0"/>
              <a:t>Copied and Pasted Directly into </a:t>
            </a:r>
            <a:r>
              <a:rPr lang="en-US" dirty="0" err="1"/>
              <a:t>Rstudio</a:t>
            </a:r>
            <a:r>
              <a:rPr lang="en-US" dirty="0"/>
              <a:t>:</a:t>
            </a:r>
          </a:p>
        </p:txBody>
      </p:sp>
    </p:spTree>
    <p:extLst>
      <p:ext uri="{BB962C8B-B14F-4D97-AF65-F5344CB8AC3E}">
        <p14:creationId xmlns:p14="http://schemas.microsoft.com/office/powerpoint/2010/main" val="1180389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BA85-BAE0-EF40-9EFE-673BAE226153}"/>
              </a:ext>
            </a:extLst>
          </p:cNvPr>
          <p:cNvSpPr>
            <a:spLocks noGrp="1"/>
          </p:cNvSpPr>
          <p:nvPr>
            <p:ph type="title"/>
          </p:nvPr>
        </p:nvSpPr>
        <p:spPr/>
        <p:txBody>
          <a:bodyPr/>
          <a:lstStyle/>
          <a:p>
            <a:r>
              <a:rPr lang="en-US" dirty="0"/>
              <a:t>End Break Out 4</a:t>
            </a:r>
          </a:p>
        </p:txBody>
      </p:sp>
      <p:sp>
        <p:nvSpPr>
          <p:cNvPr id="3" name="Content Placeholder 2">
            <a:extLst>
              <a:ext uri="{FF2B5EF4-FFF2-40B4-BE49-F238E27FC236}">
                <a16:creationId xmlns:a16="http://schemas.microsoft.com/office/drawing/2014/main" id="{5B889696-7BAE-8746-9BEB-FAFA75FE991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88982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6CAF-641E-A545-AB1E-A0BE7A1FF036}"/>
              </a:ext>
            </a:extLst>
          </p:cNvPr>
          <p:cNvSpPr>
            <a:spLocks noGrp="1"/>
          </p:cNvSpPr>
          <p:nvPr>
            <p:ph type="title"/>
          </p:nvPr>
        </p:nvSpPr>
        <p:spPr/>
        <p:txBody>
          <a:bodyPr/>
          <a:lstStyle/>
          <a:p>
            <a:pPr algn="l"/>
            <a:r>
              <a:rPr lang="en-US" dirty="0"/>
              <a:t>Question 6: Takeaways! (~ 1 Hour)</a:t>
            </a:r>
          </a:p>
        </p:txBody>
      </p:sp>
      <p:sp>
        <p:nvSpPr>
          <p:cNvPr id="3" name="Content Placeholder 2">
            <a:extLst>
              <a:ext uri="{FF2B5EF4-FFF2-40B4-BE49-F238E27FC236}">
                <a16:creationId xmlns:a16="http://schemas.microsoft.com/office/drawing/2014/main" id="{1E3CA146-5F00-F544-97FC-4BDA5AA35C64}"/>
              </a:ext>
            </a:extLst>
          </p:cNvPr>
          <p:cNvSpPr>
            <a:spLocks noGrp="1"/>
          </p:cNvSpPr>
          <p:nvPr>
            <p:ph idx="1"/>
          </p:nvPr>
        </p:nvSpPr>
        <p:spPr>
          <a:xfrm>
            <a:off x="533400" y="1825625"/>
            <a:ext cx="9657945" cy="4351338"/>
          </a:xfrm>
        </p:spPr>
        <p:txBody>
          <a:bodyPr>
            <a:normAutofit fontScale="92500" lnSpcReduction="10000"/>
          </a:bodyPr>
          <a:lstStyle/>
          <a:p>
            <a:pPr marL="0" indent="0">
              <a:buNone/>
            </a:pPr>
            <a:r>
              <a:rPr lang="en-US" dirty="0"/>
              <a:t>Please provide at least 4 takeaways from this section and any questions that you may have.  These questions will help design the live session for this unit.</a:t>
            </a:r>
          </a:p>
          <a:p>
            <a:pPr marL="0" indent="0">
              <a:buNone/>
            </a:pPr>
            <a:r>
              <a:rPr lang="en-US" dirty="0"/>
              <a:t> </a:t>
            </a:r>
          </a:p>
          <a:p>
            <a:pPr marL="0" indent="0">
              <a:buNone/>
            </a:pPr>
            <a:r>
              <a:rPr lang="en-US" sz="2000" i="1" dirty="0"/>
              <a:t>This question will be the last question of every For Live Session Assignment. The idea is that this deck will serve as a document that you can reference in the future to remember what was covered in this section.  For instance, this may come in handy for the Capstone and will hopefully become useful in your career.  Most immediately, it may become handy as a quick reference for your Midterm and Final!  Some students find it very useful and spend a few slides summarizing the </a:t>
            </a:r>
            <a:r>
              <a:rPr lang="en-US" sz="2000" i="1" dirty="0" err="1"/>
              <a:t>asynch</a:t>
            </a:r>
            <a:r>
              <a:rPr lang="en-US" sz="2000" i="1" dirty="0"/>
              <a:t> material while others learn different ways and only had the minimum 4 takeaways.  Either is fine and will earn you full credit for this question.  </a:t>
            </a:r>
          </a:p>
          <a:p>
            <a:pPr marL="0" indent="0">
              <a:buNone/>
            </a:pPr>
            <a:endParaRPr lang="en-US" dirty="0"/>
          </a:p>
        </p:txBody>
      </p:sp>
    </p:spTree>
    <p:extLst>
      <p:ext uri="{BB962C8B-B14F-4D97-AF65-F5344CB8AC3E}">
        <p14:creationId xmlns:p14="http://schemas.microsoft.com/office/powerpoint/2010/main" val="3904928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6CAF-641E-A545-AB1E-A0BE7A1FF036}"/>
              </a:ext>
            </a:extLst>
          </p:cNvPr>
          <p:cNvSpPr>
            <a:spLocks noGrp="1"/>
          </p:cNvSpPr>
          <p:nvPr>
            <p:ph type="title"/>
          </p:nvPr>
        </p:nvSpPr>
        <p:spPr/>
        <p:txBody>
          <a:bodyPr/>
          <a:lstStyle/>
          <a:p>
            <a:pPr algn="l"/>
            <a:r>
              <a:rPr lang="en-US"/>
              <a:t>Question 7: </a:t>
            </a:r>
            <a:r>
              <a:rPr lang="en-US" dirty="0"/>
              <a:t>Questions!</a:t>
            </a:r>
          </a:p>
        </p:txBody>
      </p:sp>
      <p:sp>
        <p:nvSpPr>
          <p:cNvPr id="3" name="Content Placeholder 2">
            <a:extLst>
              <a:ext uri="{FF2B5EF4-FFF2-40B4-BE49-F238E27FC236}">
                <a16:creationId xmlns:a16="http://schemas.microsoft.com/office/drawing/2014/main" id="{1E3CA146-5F00-F544-97FC-4BDA5AA35C64}"/>
              </a:ext>
            </a:extLst>
          </p:cNvPr>
          <p:cNvSpPr>
            <a:spLocks noGrp="1"/>
          </p:cNvSpPr>
          <p:nvPr>
            <p:ph idx="1"/>
          </p:nvPr>
        </p:nvSpPr>
        <p:spPr>
          <a:xfrm>
            <a:off x="609600" y="1905000"/>
            <a:ext cx="10820400" cy="4351338"/>
          </a:xfrm>
        </p:spPr>
        <p:txBody>
          <a:bodyPr>
            <a:normAutofit/>
          </a:bodyPr>
          <a:lstStyle/>
          <a:p>
            <a:pPr marL="0" indent="0">
              <a:buNone/>
            </a:pPr>
            <a:r>
              <a:rPr lang="en-US" dirty="0"/>
              <a:t>Please provide any question or topics of discussion that came up in this Unit!  These will help help us optimize our live session for maximum learning and takeaways!  </a:t>
            </a:r>
          </a:p>
          <a:p>
            <a:pPr marL="0" indent="0">
              <a:buNone/>
            </a:pPr>
            <a:r>
              <a:rPr lang="en-US" dirty="0"/>
              <a:t> </a:t>
            </a:r>
          </a:p>
          <a:p>
            <a:pPr marL="0" indent="0">
              <a:buNone/>
            </a:pPr>
            <a:r>
              <a:rPr lang="en-US" sz="2000" i="1" dirty="0"/>
              <a:t>This question will be the last question of every For Live Session Assignment. The idea is that this deck will serve as a document that you can reference in the future to remember what was covered in this section.  For instance, this may come in handy for the Capstone and will hopefully become useful in your career.  Most immediately, it may become handy as a quick reference for your Midterm and Final!  Some students find it very useful and spend a few slides summarizing the </a:t>
            </a:r>
            <a:r>
              <a:rPr lang="en-US" sz="2000" i="1" dirty="0" err="1"/>
              <a:t>asynch</a:t>
            </a:r>
            <a:r>
              <a:rPr lang="en-US" sz="2000" i="1" dirty="0"/>
              <a:t> material while others learn different ways and only had the minimum 4 takeaways.  Either is fine and will earn you full credit for this question.  </a:t>
            </a:r>
          </a:p>
          <a:p>
            <a:pPr marL="0" indent="0">
              <a:buNone/>
            </a:pPr>
            <a:endParaRPr lang="en-US" dirty="0"/>
          </a:p>
        </p:txBody>
      </p:sp>
    </p:spTree>
    <p:extLst>
      <p:ext uri="{BB962C8B-B14F-4D97-AF65-F5344CB8AC3E}">
        <p14:creationId xmlns:p14="http://schemas.microsoft.com/office/powerpoint/2010/main" val="874946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2EB7D-47D9-FA4F-BFE5-E42AB39B7E08}"/>
              </a:ext>
            </a:extLst>
          </p:cNvPr>
          <p:cNvSpPr>
            <a:spLocks noGrp="1"/>
          </p:cNvSpPr>
          <p:nvPr>
            <p:ph type="title"/>
          </p:nvPr>
        </p:nvSpPr>
        <p:spPr>
          <a:xfrm>
            <a:off x="609600" y="2590800"/>
            <a:ext cx="10972800" cy="1143000"/>
          </a:xfrm>
        </p:spPr>
        <p:txBody>
          <a:bodyPr/>
          <a:lstStyle/>
          <a:p>
            <a:r>
              <a:rPr lang="en-US" dirty="0"/>
              <a:t>End of For Live Session: Unit 1</a:t>
            </a:r>
          </a:p>
        </p:txBody>
      </p:sp>
    </p:spTree>
    <p:extLst>
      <p:ext uri="{BB962C8B-B14F-4D97-AF65-F5344CB8AC3E}">
        <p14:creationId xmlns:p14="http://schemas.microsoft.com/office/powerpoint/2010/main" val="968967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7933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2514600" y="76200"/>
            <a:ext cx="7162800" cy="99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sz="6600">
                <a:solidFill>
                  <a:srgbClr val="00279F"/>
                </a:solidFill>
              </a:rPr>
              <a:t>Definitions</a:t>
            </a:r>
            <a:endParaRPr lang="en-US" altLang="en-US" sz="5400">
              <a:solidFill>
                <a:srgbClr val="00279F"/>
              </a:solidFill>
            </a:endParaRPr>
          </a:p>
        </p:txBody>
      </p:sp>
      <p:sp>
        <p:nvSpPr>
          <p:cNvPr id="16387" name="Rectangle 3"/>
          <p:cNvSpPr>
            <a:spLocks noGrp="1" noChangeArrowheads="1"/>
          </p:cNvSpPr>
          <p:nvPr>
            <p:ph type="body" idx="1"/>
          </p:nvPr>
        </p:nvSpPr>
        <p:spPr bwMode="auto">
          <a:xfrm>
            <a:off x="1920875" y="1981200"/>
            <a:ext cx="7772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a:lnSpc>
                <a:spcPct val="110000"/>
              </a:lnSpc>
              <a:spcAft>
                <a:spcPct val="5000"/>
              </a:spcAft>
              <a:buClr>
                <a:schemeClr val="accent2"/>
              </a:buClr>
              <a:buFont typeface="Wingdings" pitchFamily="2" charset="2"/>
              <a:buChar char="v"/>
            </a:pPr>
            <a:r>
              <a:rPr lang="en-US" altLang="en-US" sz="4000">
                <a:solidFill>
                  <a:schemeClr val="hlink"/>
                </a:solidFill>
              </a:rPr>
              <a:t>Population</a:t>
            </a:r>
            <a:r>
              <a:rPr lang="en-US" altLang="en-US" sz="4000"/>
              <a:t> </a:t>
            </a:r>
            <a:endParaRPr lang="en-US" altLang="en-US" sz="3000"/>
          </a:p>
          <a:p>
            <a:pPr>
              <a:buFontTx/>
              <a:buNone/>
            </a:pPr>
            <a:r>
              <a:rPr lang="en-US" altLang="en-US" sz="3000"/>
              <a:t>   	the complete collection of all 			elements (scores, people, 			measurements, and so on) to be 		studied.  The collection is complete 	in the sense that it includes all 		subjects to be studied.</a:t>
            </a:r>
          </a:p>
        </p:txBody>
      </p:sp>
      <p:pic>
        <p:nvPicPr>
          <p:cNvPr id="9221" name="Picture 5" descr="http://findwally.co.uk/fankit/graphics/IntlManOfLiterature/Scenes/DepartmentSto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1" y="228600"/>
            <a:ext cx="7972425"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a:spLocks noChangeArrowheads="1"/>
          </p:cNvSpPr>
          <p:nvPr/>
        </p:nvSpPr>
        <p:spPr bwMode="auto">
          <a:xfrm>
            <a:off x="3429000" y="1219200"/>
            <a:ext cx="304800" cy="609600"/>
          </a:xfrm>
          <a:prstGeom prst="ellipse">
            <a:avLst/>
          </a:prstGeom>
          <a:noFill/>
          <a:ln w="41275">
            <a:solidFill>
              <a:schemeClr val="bg2"/>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lvl1pPr>
              <a:lnSpc>
                <a:spcPct val="90000"/>
              </a:lnSpc>
              <a:defRPr sz="2000" b="1">
                <a:solidFill>
                  <a:schemeClr val="tx1"/>
                </a:solidFill>
                <a:latin typeface="Arial" pitchFamily="34" charset="0"/>
                <a:ea typeface="MS PGothic" pitchFamily="34" charset="-128"/>
              </a:defRPr>
            </a:lvl1pPr>
            <a:lvl2pPr marL="37931725" indent="-37474525">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pPr eaLnBrk="0" fontAlgn="base" hangingPunct="0">
              <a:spcBef>
                <a:spcPct val="0"/>
              </a:spcBef>
              <a:spcAft>
                <a:spcPct val="0"/>
              </a:spcAft>
            </a:pPr>
            <a:endParaRPr lang="en-US" altLang="en-US">
              <a:solidFill>
                <a:srgbClr val="FFFFFF"/>
              </a:solidFill>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wipe(left)">
                                      <p:cBhvr>
                                        <p:cTn id="7" dur="500"/>
                                        <p:tgtEl>
                                          <p:spTgt spid="163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87">
                                            <p:txEl>
                                              <p:pRg st="1" end="1"/>
                                            </p:txEl>
                                          </p:spTgt>
                                        </p:tgtEl>
                                        <p:attrNameLst>
                                          <p:attrName>style.visibility</p:attrName>
                                        </p:attrNameLst>
                                      </p:cBhvr>
                                      <p:to>
                                        <p:strVal val="visible"/>
                                      </p:to>
                                    </p:set>
                                    <p:animEffect transition="in" filter="wipe(left)">
                                      <p:cBhvr>
                                        <p:cTn id="12" dur="500"/>
                                        <p:tgtEl>
                                          <p:spTgt spid="163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9221"/>
                                        </p:tgtEl>
                                        <p:attrNameLst>
                                          <p:attrName>style.visibility</p:attrName>
                                        </p:attrNameLst>
                                      </p:cBhvr>
                                      <p:to>
                                        <p:strVal val="visible"/>
                                      </p:to>
                                    </p:set>
                                    <p:anim calcmode="lin" valueType="num">
                                      <p:cBhvr additive="base">
                                        <p:cTn id="17" dur="500" fill="hold"/>
                                        <p:tgtEl>
                                          <p:spTgt spid="9221"/>
                                        </p:tgtEl>
                                        <p:attrNameLst>
                                          <p:attrName>ppt_x</p:attrName>
                                        </p:attrNameLst>
                                      </p:cBhvr>
                                      <p:tavLst>
                                        <p:tav tm="0">
                                          <p:val>
                                            <p:strVal val="#ppt_x"/>
                                          </p:val>
                                        </p:tav>
                                        <p:tav tm="100000">
                                          <p:val>
                                            <p:strVal val="#ppt_x"/>
                                          </p:val>
                                        </p:tav>
                                      </p:tavLst>
                                    </p:anim>
                                    <p:anim calcmode="lin" valueType="num">
                                      <p:cBhvr additive="base">
                                        <p:cTn id="18" dur="500" fill="hold"/>
                                        <p:tgtEl>
                                          <p:spTgt spid="9221"/>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5"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2000"/>
                                        <p:tgtEl>
                                          <p:spTgt spid="5"/>
                                        </p:tgtEl>
                                      </p:cBhvr>
                                    </p:animEffect>
                                    <p:anim calcmode="lin" valueType="num">
                                      <p:cBhvr>
                                        <p:cTn id="24" dur="2000" fill="hold"/>
                                        <p:tgtEl>
                                          <p:spTgt spid="5"/>
                                        </p:tgtEl>
                                        <p:attrNameLst>
                                          <p:attrName>style.rotation</p:attrName>
                                        </p:attrNameLst>
                                      </p:cBhvr>
                                      <p:tavLst>
                                        <p:tav tm="0">
                                          <p:val>
                                            <p:fltVal val="720"/>
                                          </p:val>
                                        </p:tav>
                                        <p:tav tm="100000">
                                          <p:val>
                                            <p:fltVal val="0"/>
                                          </p:val>
                                        </p:tav>
                                      </p:tavLst>
                                    </p:anim>
                                    <p:anim calcmode="lin" valueType="num">
                                      <p:cBhvr>
                                        <p:cTn id="25" dur="2000" fill="hold"/>
                                        <p:tgtEl>
                                          <p:spTgt spid="5"/>
                                        </p:tgtEl>
                                        <p:attrNameLst>
                                          <p:attrName>ppt_h</p:attrName>
                                        </p:attrNameLst>
                                      </p:cBhvr>
                                      <p:tavLst>
                                        <p:tav tm="0">
                                          <p:val>
                                            <p:fltVal val="0"/>
                                          </p:val>
                                        </p:tav>
                                        <p:tav tm="100000">
                                          <p:val>
                                            <p:strVal val="#ppt_h"/>
                                          </p:val>
                                        </p:tav>
                                      </p:tavLst>
                                    </p:anim>
                                    <p:anim calcmode="lin" valueType="num">
                                      <p:cBhvr>
                                        <p:cTn id="26" dur="2000" fill="hold"/>
                                        <p:tgtEl>
                                          <p:spTgt spid="5"/>
                                        </p:tgtEl>
                                        <p:attrNameLst>
                                          <p:attrName>ppt_w</p:attrName>
                                        </p:attrNameLst>
                                      </p:cBhvr>
                                      <p:tavLst>
                                        <p:tav tm="0">
                                          <p:val>
                                            <p:fltVal val="0"/>
                                          </p:val>
                                        </p:tav>
                                        <p:tav tm="100000">
                                          <p:val>
                                            <p:strVal val="#ppt_w"/>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5" presetClass="exit" presetSubtype="0" fill="hold" grpId="1" nodeType="clickEffect">
                                  <p:stCondLst>
                                    <p:cond delay="0"/>
                                  </p:stCondLst>
                                  <p:childTnLst>
                                    <p:animEffect transition="out" filter="fade">
                                      <p:cBhvr>
                                        <p:cTn id="30" dur="2000"/>
                                        <p:tgtEl>
                                          <p:spTgt spid="5"/>
                                        </p:tgtEl>
                                      </p:cBhvr>
                                    </p:animEffect>
                                    <p:anim calcmode="lin" valueType="num">
                                      <p:cBhvr>
                                        <p:cTn id="31" dur="2000"/>
                                        <p:tgtEl>
                                          <p:spTgt spid="5"/>
                                        </p:tgtEl>
                                        <p:attrNameLst>
                                          <p:attrName>style.rotation</p:attrName>
                                        </p:attrNameLst>
                                      </p:cBhvr>
                                      <p:tavLst>
                                        <p:tav tm="0">
                                          <p:val>
                                            <p:fltVal val="0"/>
                                          </p:val>
                                        </p:tav>
                                        <p:tav tm="100000">
                                          <p:val>
                                            <p:fltVal val="720"/>
                                          </p:val>
                                        </p:tav>
                                      </p:tavLst>
                                    </p:anim>
                                    <p:anim calcmode="lin" valueType="num">
                                      <p:cBhvr>
                                        <p:cTn id="32" dur="2000"/>
                                        <p:tgtEl>
                                          <p:spTgt spid="5"/>
                                        </p:tgtEl>
                                        <p:attrNameLst>
                                          <p:attrName>ppt_h</p:attrName>
                                        </p:attrNameLst>
                                      </p:cBhvr>
                                      <p:tavLst>
                                        <p:tav tm="0">
                                          <p:val>
                                            <p:strVal val="ppt_h"/>
                                          </p:val>
                                        </p:tav>
                                        <p:tav tm="100000">
                                          <p:val>
                                            <p:fltVal val="0"/>
                                          </p:val>
                                        </p:tav>
                                      </p:tavLst>
                                    </p:anim>
                                    <p:anim calcmode="lin" valueType="num">
                                      <p:cBhvr>
                                        <p:cTn id="33" dur="2000"/>
                                        <p:tgtEl>
                                          <p:spTgt spid="5"/>
                                        </p:tgtEl>
                                        <p:attrNameLst>
                                          <p:attrName>ppt_w</p:attrName>
                                        </p:attrNameLst>
                                      </p:cBhvr>
                                      <p:tavLst>
                                        <p:tav tm="0">
                                          <p:val>
                                            <p:strVal val="ppt_w"/>
                                          </p:val>
                                        </p:tav>
                                        <p:tav tm="100000">
                                          <p:val>
                                            <p:fltVal val="0"/>
                                          </p:val>
                                        </p:tav>
                                      </p:tavLst>
                                    </p:anim>
                                    <p:set>
                                      <p:cBhvr>
                                        <p:cTn id="34" dur="1" fill="hold">
                                          <p:stCondLst>
                                            <p:cond delay="1999"/>
                                          </p:stCondLst>
                                        </p:cTn>
                                        <p:tgtEl>
                                          <p:spTgt spid="5"/>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xit" presetSubtype="4" fill="hold" nodeType="clickEffect">
                                  <p:stCondLst>
                                    <p:cond delay="0"/>
                                  </p:stCondLst>
                                  <p:childTnLst>
                                    <p:anim calcmode="lin" valueType="num">
                                      <p:cBhvr additive="base">
                                        <p:cTn id="38" dur="500"/>
                                        <p:tgtEl>
                                          <p:spTgt spid="9221"/>
                                        </p:tgtEl>
                                        <p:attrNameLst>
                                          <p:attrName>ppt_x</p:attrName>
                                        </p:attrNameLst>
                                      </p:cBhvr>
                                      <p:tavLst>
                                        <p:tav tm="0">
                                          <p:val>
                                            <p:strVal val="ppt_x"/>
                                          </p:val>
                                        </p:tav>
                                        <p:tav tm="100000">
                                          <p:val>
                                            <p:strVal val="ppt_x"/>
                                          </p:val>
                                        </p:tav>
                                      </p:tavLst>
                                    </p:anim>
                                    <p:anim calcmode="lin" valueType="num">
                                      <p:cBhvr additive="base">
                                        <p:cTn id="39" dur="500"/>
                                        <p:tgtEl>
                                          <p:spTgt spid="9221"/>
                                        </p:tgtEl>
                                        <p:attrNameLst>
                                          <p:attrName>ppt_y</p:attrName>
                                        </p:attrNameLst>
                                      </p:cBhvr>
                                      <p:tavLst>
                                        <p:tav tm="0">
                                          <p:val>
                                            <p:strVal val="ppt_y"/>
                                          </p:val>
                                        </p:tav>
                                        <p:tav tm="100000">
                                          <p:val>
                                            <p:strVal val="1+ppt_h/2"/>
                                          </p:val>
                                        </p:tav>
                                      </p:tavLst>
                                    </p:anim>
                                    <p:set>
                                      <p:cBhvr>
                                        <p:cTn id="40" dur="1" fill="hold">
                                          <p:stCondLst>
                                            <p:cond delay="499"/>
                                          </p:stCondLst>
                                        </p:cTn>
                                        <p:tgtEl>
                                          <p:spTgt spid="92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autoUpdateAnimBg="0"/>
      <p:bldP spid="5" grpId="0" animBg="1"/>
      <p:bldP spid="5" grpId="1"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bwMode="auto">
          <a:xfrm>
            <a:off x="1920875" y="1981200"/>
            <a:ext cx="7772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a:lnSpc>
                <a:spcPct val="110000"/>
              </a:lnSpc>
              <a:spcAft>
                <a:spcPct val="5000"/>
              </a:spcAft>
              <a:buClr>
                <a:schemeClr val="accent2"/>
              </a:buClr>
              <a:buFont typeface="Wingdings" pitchFamily="2" charset="2"/>
              <a:buChar char="v"/>
            </a:pPr>
            <a:r>
              <a:rPr lang="en-US" altLang="en-US" sz="4000">
                <a:solidFill>
                  <a:schemeClr val="hlink"/>
                </a:solidFill>
              </a:rPr>
              <a:t>Census</a:t>
            </a:r>
            <a:endParaRPr lang="en-US" altLang="en-US" sz="3000">
              <a:solidFill>
                <a:schemeClr val="hlink"/>
              </a:solidFill>
            </a:endParaRPr>
          </a:p>
          <a:p>
            <a:pPr>
              <a:lnSpc>
                <a:spcPct val="100000"/>
              </a:lnSpc>
              <a:spcAft>
                <a:spcPct val="5000"/>
              </a:spcAft>
              <a:buFontTx/>
              <a:buNone/>
            </a:pPr>
            <a:r>
              <a:rPr lang="en-US" altLang="en-US" sz="3000">
                <a:solidFill>
                  <a:schemeClr val="hlink"/>
                </a:solidFill>
              </a:rPr>
              <a:t>		</a:t>
            </a:r>
            <a:r>
              <a:rPr lang="en-US" altLang="en-US" sz="3000"/>
              <a:t>the collection of data from </a:t>
            </a:r>
            <a:r>
              <a:rPr lang="en-US" altLang="en-US" sz="3000">
                <a:solidFill>
                  <a:schemeClr val="hlink"/>
                </a:solidFill>
              </a:rPr>
              <a:t>every</a:t>
            </a:r>
            <a:r>
              <a:rPr lang="en-US" altLang="en-US" sz="3000"/>
              <a:t> 		member of the population.</a:t>
            </a:r>
          </a:p>
          <a:p>
            <a:pPr>
              <a:lnSpc>
                <a:spcPct val="110000"/>
              </a:lnSpc>
              <a:spcBef>
                <a:spcPct val="63000"/>
              </a:spcBef>
              <a:spcAft>
                <a:spcPct val="5000"/>
              </a:spcAft>
              <a:buClr>
                <a:schemeClr val="accent2"/>
              </a:buClr>
              <a:buFont typeface="Wingdings" pitchFamily="2" charset="2"/>
              <a:buChar char="v"/>
            </a:pPr>
            <a:r>
              <a:rPr lang="en-US" altLang="en-US" sz="4000">
                <a:solidFill>
                  <a:schemeClr val="hlink"/>
                </a:solidFill>
              </a:rPr>
              <a:t>Sample</a:t>
            </a:r>
            <a:r>
              <a:rPr lang="en-US" altLang="en-US" sz="3000"/>
              <a:t> </a:t>
            </a:r>
          </a:p>
          <a:p>
            <a:pPr lvl="1">
              <a:buFontTx/>
              <a:buNone/>
            </a:pPr>
            <a:r>
              <a:rPr lang="en-US" altLang="en-US" sz="3000"/>
              <a:t>		a sub-collection of elements drawn 	from a population.</a:t>
            </a:r>
          </a:p>
        </p:txBody>
      </p:sp>
      <p:sp>
        <p:nvSpPr>
          <p:cNvPr id="2" name="Rectangle 7"/>
          <p:cNvSpPr>
            <a:spLocks noGrp="1" noChangeArrowheads="1"/>
          </p:cNvSpPr>
          <p:nvPr>
            <p:ph type="title"/>
          </p:nvPr>
        </p:nvSpPr>
        <p:spPr bwMode="auto">
          <a:xfrm>
            <a:off x="2514600" y="76200"/>
            <a:ext cx="7162800" cy="99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sz="6600">
                <a:solidFill>
                  <a:srgbClr val="00279F"/>
                </a:solidFill>
              </a:rPr>
              <a:t>Definitions</a:t>
            </a:r>
            <a:endParaRPr lang="en-US" altLang="en-US" sz="5400">
              <a:solidFill>
                <a:srgbClr val="00279F"/>
              </a:solidFill>
            </a:endParaRPr>
          </a:p>
        </p:txBody>
      </p:sp>
      <p:pic>
        <p:nvPicPr>
          <p:cNvPr id="10245" name="Picture 5" descr="http://findwally.co.uk/fankit/graphics/IntlManOfLiterature/Scenes/DepartmentSto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1" y="228600"/>
            <a:ext cx="7972425"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3048000" y="2438400"/>
            <a:ext cx="6248400" cy="12001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defRPr sz="2000" b="1">
                <a:solidFill>
                  <a:schemeClr val="tx1"/>
                </a:solidFill>
                <a:latin typeface="Arial" pitchFamily="34" charset="0"/>
                <a:ea typeface="MS PGothic" pitchFamily="34" charset="-128"/>
              </a:defRPr>
            </a:lvl1pPr>
            <a:lvl2pPr marL="37931725" indent="-37474525">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pPr algn="ctr" eaLnBrk="0" fontAlgn="base" hangingPunct="0">
              <a:spcBef>
                <a:spcPct val="0"/>
              </a:spcBef>
              <a:spcAft>
                <a:spcPct val="0"/>
              </a:spcAft>
            </a:pPr>
            <a:r>
              <a:rPr lang="en-US" altLang="en-US" sz="4000">
                <a:solidFill>
                  <a:srgbClr val="FFFFFF"/>
                </a:solidFill>
              </a:rPr>
              <a:t>We will ask each and every one of them!!!</a:t>
            </a:r>
          </a:p>
        </p:txBody>
      </p:sp>
      <p:sp>
        <p:nvSpPr>
          <p:cNvPr id="6" name="TextBox 5"/>
          <p:cNvSpPr txBox="1">
            <a:spLocks noChangeArrowheads="1"/>
          </p:cNvSpPr>
          <p:nvPr/>
        </p:nvSpPr>
        <p:spPr bwMode="auto">
          <a:xfrm>
            <a:off x="3048000" y="1447800"/>
            <a:ext cx="6248400" cy="397031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defRPr sz="2000" b="1">
                <a:solidFill>
                  <a:schemeClr val="tx1"/>
                </a:solidFill>
                <a:latin typeface="Arial" pitchFamily="34" charset="0"/>
                <a:ea typeface="MS PGothic" pitchFamily="34" charset="-128"/>
              </a:defRPr>
            </a:lvl1pPr>
            <a:lvl2pPr marL="37931725" indent="-37474525">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pPr algn="ctr" eaLnBrk="0" fontAlgn="base" hangingPunct="0">
              <a:spcBef>
                <a:spcPct val="0"/>
              </a:spcBef>
              <a:spcAft>
                <a:spcPct val="0"/>
              </a:spcAft>
            </a:pPr>
            <a:r>
              <a:rPr lang="en-US" altLang="en-US" sz="4000" dirty="0">
                <a:solidFill>
                  <a:srgbClr val="FFFFFF"/>
                </a:solidFill>
              </a:rPr>
              <a:t>A Census takes a long time and can be very costly!  Let’s take a random sample and let that estimate the population’s mean net income.</a:t>
            </a:r>
          </a:p>
        </p:txBody>
      </p:sp>
      <p:sp>
        <p:nvSpPr>
          <p:cNvPr id="7" name="Oval 6"/>
          <p:cNvSpPr>
            <a:spLocks noChangeArrowheads="1"/>
          </p:cNvSpPr>
          <p:nvPr/>
        </p:nvSpPr>
        <p:spPr bwMode="auto">
          <a:xfrm>
            <a:off x="5486400" y="2743200"/>
            <a:ext cx="3124200" cy="1828800"/>
          </a:xfrm>
          <a:prstGeom prst="ellipse">
            <a:avLst/>
          </a:prstGeom>
          <a:noFill/>
          <a:ln w="41275">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lvl1pPr>
              <a:lnSpc>
                <a:spcPct val="90000"/>
              </a:lnSpc>
              <a:defRPr sz="2000" b="1">
                <a:solidFill>
                  <a:schemeClr val="tx1"/>
                </a:solidFill>
                <a:latin typeface="Arial" pitchFamily="34" charset="0"/>
                <a:ea typeface="MS PGothic" pitchFamily="34" charset="-128"/>
              </a:defRPr>
            </a:lvl1pPr>
            <a:lvl2pPr marL="37931725" indent="-37474525">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pPr eaLnBrk="0" fontAlgn="base" hangingPunct="0">
              <a:spcBef>
                <a:spcPct val="0"/>
              </a:spcBef>
              <a:spcAft>
                <a:spcPct val="0"/>
              </a:spcAft>
            </a:pPr>
            <a:endParaRPr lang="en-US" altLang="en-US">
              <a:solidFill>
                <a:srgbClr val="FFFFFF"/>
              </a:solidFill>
            </a:endParaRPr>
          </a:p>
        </p:txBody>
      </p:sp>
      <p:sp>
        <p:nvSpPr>
          <p:cNvPr id="8" name="Oval 7"/>
          <p:cNvSpPr>
            <a:spLocks noChangeArrowheads="1"/>
          </p:cNvSpPr>
          <p:nvPr/>
        </p:nvSpPr>
        <p:spPr bwMode="auto">
          <a:xfrm>
            <a:off x="4495800" y="1752600"/>
            <a:ext cx="228600" cy="533400"/>
          </a:xfrm>
          <a:prstGeom prst="ellipse">
            <a:avLst/>
          </a:prstGeom>
          <a:noFill/>
          <a:ln w="41275">
            <a:solidFill>
              <a:schemeClr val="bg2"/>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lvl1pPr>
              <a:lnSpc>
                <a:spcPct val="90000"/>
              </a:lnSpc>
              <a:defRPr sz="2000" b="1">
                <a:solidFill>
                  <a:schemeClr val="tx1"/>
                </a:solidFill>
                <a:latin typeface="Arial" pitchFamily="34" charset="0"/>
                <a:ea typeface="MS PGothic" pitchFamily="34" charset="-128"/>
              </a:defRPr>
            </a:lvl1pPr>
            <a:lvl2pPr marL="37931725" indent="-37474525">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pPr eaLnBrk="0" fontAlgn="base" hangingPunct="0">
              <a:spcBef>
                <a:spcPct val="0"/>
              </a:spcBef>
              <a:spcAft>
                <a:spcPct val="0"/>
              </a:spcAft>
            </a:pPr>
            <a:endParaRPr lang="en-US" altLang="en-US">
              <a:solidFill>
                <a:srgbClr val="FFFFFF"/>
              </a:solidFill>
            </a:endParaRPr>
          </a:p>
        </p:txBody>
      </p:sp>
      <p:sp>
        <p:nvSpPr>
          <p:cNvPr id="9" name="Oval 8"/>
          <p:cNvSpPr>
            <a:spLocks noChangeArrowheads="1"/>
          </p:cNvSpPr>
          <p:nvPr/>
        </p:nvSpPr>
        <p:spPr bwMode="auto">
          <a:xfrm>
            <a:off x="5791200" y="1066800"/>
            <a:ext cx="228600" cy="533400"/>
          </a:xfrm>
          <a:prstGeom prst="ellipse">
            <a:avLst/>
          </a:prstGeom>
          <a:noFill/>
          <a:ln w="41275">
            <a:solidFill>
              <a:schemeClr val="bg2"/>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lvl1pPr>
              <a:lnSpc>
                <a:spcPct val="90000"/>
              </a:lnSpc>
              <a:defRPr sz="2000" b="1">
                <a:solidFill>
                  <a:schemeClr val="tx1"/>
                </a:solidFill>
                <a:latin typeface="Arial" pitchFamily="34" charset="0"/>
                <a:ea typeface="MS PGothic" pitchFamily="34" charset="-128"/>
              </a:defRPr>
            </a:lvl1pPr>
            <a:lvl2pPr marL="37931725" indent="-37474525">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pPr eaLnBrk="0" fontAlgn="base" hangingPunct="0">
              <a:spcBef>
                <a:spcPct val="0"/>
              </a:spcBef>
              <a:spcAft>
                <a:spcPct val="0"/>
              </a:spcAft>
            </a:pPr>
            <a:endParaRPr lang="en-US" altLang="en-US">
              <a:solidFill>
                <a:srgbClr val="FFFFFF"/>
              </a:solidFill>
            </a:endParaRPr>
          </a:p>
        </p:txBody>
      </p:sp>
      <p:sp>
        <p:nvSpPr>
          <p:cNvPr id="10" name="Oval 9"/>
          <p:cNvSpPr>
            <a:spLocks noChangeArrowheads="1"/>
          </p:cNvSpPr>
          <p:nvPr/>
        </p:nvSpPr>
        <p:spPr bwMode="auto">
          <a:xfrm>
            <a:off x="3429000" y="3429000"/>
            <a:ext cx="228600" cy="533400"/>
          </a:xfrm>
          <a:prstGeom prst="ellipse">
            <a:avLst/>
          </a:prstGeom>
          <a:noFill/>
          <a:ln w="41275">
            <a:solidFill>
              <a:schemeClr val="bg2"/>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lvl1pPr>
              <a:lnSpc>
                <a:spcPct val="90000"/>
              </a:lnSpc>
              <a:defRPr sz="2000" b="1">
                <a:solidFill>
                  <a:schemeClr val="tx1"/>
                </a:solidFill>
                <a:latin typeface="Arial" pitchFamily="34" charset="0"/>
                <a:ea typeface="MS PGothic" pitchFamily="34" charset="-128"/>
              </a:defRPr>
            </a:lvl1pPr>
            <a:lvl2pPr marL="37931725" indent="-37474525">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pPr eaLnBrk="0" fontAlgn="base" hangingPunct="0">
              <a:spcBef>
                <a:spcPct val="0"/>
              </a:spcBef>
              <a:spcAft>
                <a:spcPct val="0"/>
              </a:spcAft>
            </a:pPr>
            <a:endParaRPr lang="en-US" altLang="en-US">
              <a:solidFill>
                <a:srgbClr val="FFFFFF"/>
              </a:solidFill>
            </a:endParaRPr>
          </a:p>
        </p:txBody>
      </p:sp>
      <p:sp>
        <p:nvSpPr>
          <p:cNvPr id="11" name="Oval 10"/>
          <p:cNvSpPr>
            <a:spLocks noChangeArrowheads="1"/>
          </p:cNvSpPr>
          <p:nvPr/>
        </p:nvSpPr>
        <p:spPr bwMode="auto">
          <a:xfrm>
            <a:off x="7239000" y="1676400"/>
            <a:ext cx="228600" cy="533400"/>
          </a:xfrm>
          <a:prstGeom prst="ellipse">
            <a:avLst/>
          </a:prstGeom>
          <a:noFill/>
          <a:ln w="41275">
            <a:solidFill>
              <a:schemeClr val="bg2"/>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lvl1pPr>
              <a:lnSpc>
                <a:spcPct val="90000"/>
              </a:lnSpc>
              <a:defRPr sz="2000" b="1">
                <a:solidFill>
                  <a:schemeClr val="tx1"/>
                </a:solidFill>
                <a:latin typeface="Arial" pitchFamily="34" charset="0"/>
                <a:ea typeface="MS PGothic" pitchFamily="34" charset="-128"/>
              </a:defRPr>
            </a:lvl1pPr>
            <a:lvl2pPr marL="37931725" indent="-37474525">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pPr eaLnBrk="0" fontAlgn="base" hangingPunct="0">
              <a:spcBef>
                <a:spcPct val="0"/>
              </a:spcBef>
              <a:spcAft>
                <a:spcPct val="0"/>
              </a:spcAft>
            </a:pPr>
            <a:endParaRPr lang="en-US" altLang="en-US">
              <a:solidFill>
                <a:srgbClr val="FFFFFF"/>
              </a:solidFill>
            </a:endParaRPr>
          </a:p>
        </p:txBody>
      </p:sp>
      <p:sp>
        <p:nvSpPr>
          <p:cNvPr id="12" name="Oval 11"/>
          <p:cNvSpPr>
            <a:spLocks noChangeArrowheads="1"/>
          </p:cNvSpPr>
          <p:nvPr/>
        </p:nvSpPr>
        <p:spPr bwMode="auto">
          <a:xfrm>
            <a:off x="3352800" y="1295400"/>
            <a:ext cx="228600" cy="533400"/>
          </a:xfrm>
          <a:prstGeom prst="ellipse">
            <a:avLst/>
          </a:prstGeom>
          <a:noFill/>
          <a:ln w="41275">
            <a:solidFill>
              <a:schemeClr val="bg2"/>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lvl1pPr>
              <a:lnSpc>
                <a:spcPct val="90000"/>
              </a:lnSpc>
              <a:defRPr sz="2000" b="1">
                <a:solidFill>
                  <a:schemeClr val="tx1"/>
                </a:solidFill>
                <a:latin typeface="Arial" pitchFamily="34" charset="0"/>
                <a:ea typeface="MS PGothic" pitchFamily="34" charset="-128"/>
              </a:defRPr>
            </a:lvl1pPr>
            <a:lvl2pPr marL="37931725" indent="-37474525">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pPr eaLnBrk="0" fontAlgn="base" hangingPunct="0">
              <a:spcBef>
                <a:spcPct val="0"/>
              </a:spcBef>
              <a:spcAft>
                <a:spcPct val="0"/>
              </a:spcAft>
            </a:pPr>
            <a:endParaRPr lang="en-US" altLang="en-US">
              <a:solidFill>
                <a:srgbClr val="FFFFFF"/>
              </a:solidFill>
            </a:endParaRPr>
          </a:p>
        </p:txBody>
      </p:sp>
      <p:sp>
        <p:nvSpPr>
          <p:cNvPr id="13" name="Oval 12"/>
          <p:cNvSpPr>
            <a:spLocks noChangeArrowheads="1"/>
          </p:cNvSpPr>
          <p:nvPr/>
        </p:nvSpPr>
        <p:spPr bwMode="auto">
          <a:xfrm>
            <a:off x="5562600" y="4953000"/>
            <a:ext cx="228600" cy="533400"/>
          </a:xfrm>
          <a:prstGeom prst="ellipse">
            <a:avLst/>
          </a:prstGeom>
          <a:noFill/>
          <a:ln w="41275">
            <a:solidFill>
              <a:schemeClr val="bg2"/>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lvl1pPr>
              <a:lnSpc>
                <a:spcPct val="90000"/>
              </a:lnSpc>
              <a:defRPr sz="2000" b="1">
                <a:solidFill>
                  <a:schemeClr val="tx1"/>
                </a:solidFill>
                <a:latin typeface="Arial" pitchFamily="34" charset="0"/>
                <a:ea typeface="MS PGothic" pitchFamily="34" charset="-128"/>
              </a:defRPr>
            </a:lvl1pPr>
            <a:lvl2pPr marL="37931725" indent="-37474525">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pPr eaLnBrk="0" fontAlgn="base" hangingPunct="0">
              <a:spcBef>
                <a:spcPct val="0"/>
              </a:spcBef>
              <a:spcAft>
                <a:spcPct val="0"/>
              </a:spcAft>
            </a:pPr>
            <a:endParaRPr lang="en-US" altLang="en-US">
              <a:solidFill>
                <a:srgbClr val="FFFFFF"/>
              </a:solidFill>
            </a:endParaRPr>
          </a:p>
        </p:txBody>
      </p:sp>
      <p:sp>
        <p:nvSpPr>
          <p:cNvPr id="14" name="Oval 13"/>
          <p:cNvSpPr>
            <a:spLocks noChangeArrowheads="1"/>
          </p:cNvSpPr>
          <p:nvPr/>
        </p:nvSpPr>
        <p:spPr bwMode="auto">
          <a:xfrm>
            <a:off x="7696200" y="2209800"/>
            <a:ext cx="228600" cy="533400"/>
          </a:xfrm>
          <a:prstGeom prst="ellipse">
            <a:avLst/>
          </a:prstGeom>
          <a:noFill/>
          <a:ln w="41275">
            <a:solidFill>
              <a:schemeClr val="bg2"/>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lvl1pPr>
              <a:lnSpc>
                <a:spcPct val="90000"/>
              </a:lnSpc>
              <a:defRPr sz="2000" b="1">
                <a:solidFill>
                  <a:schemeClr val="tx1"/>
                </a:solidFill>
                <a:latin typeface="Arial" pitchFamily="34" charset="0"/>
                <a:ea typeface="MS PGothic" pitchFamily="34" charset="-128"/>
              </a:defRPr>
            </a:lvl1pPr>
            <a:lvl2pPr marL="37931725" indent="-37474525">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pPr eaLnBrk="0" fontAlgn="base" hangingPunct="0">
              <a:spcBef>
                <a:spcPct val="0"/>
              </a:spcBef>
              <a:spcAft>
                <a:spcPct val="0"/>
              </a:spcAft>
            </a:pPr>
            <a:endParaRPr lang="en-US" altLang="en-US">
              <a:solidFill>
                <a:srgbClr val="FFFFFF"/>
              </a:solidFill>
            </a:endParaRPr>
          </a:p>
        </p:txBody>
      </p:sp>
      <p:sp>
        <p:nvSpPr>
          <p:cNvPr id="15" name="Oval 14"/>
          <p:cNvSpPr>
            <a:spLocks noChangeArrowheads="1"/>
          </p:cNvSpPr>
          <p:nvPr/>
        </p:nvSpPr>
        <p:spPr bwMode="auto">
          <a:xfrm>
            <a:off x="4572000" y="2438400"/>
            <a:ext cx="228600" cy="533400"/>
          </a:xfrm>
          <a:prstGeom prst="ellipse">
            <a:avLst/>
          </a:prstGeom>
          <a:noFill/>
          <a:ln w="41275">
            <a:solidFill>
              <a:schemeClr val="bg2"/>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lvl1pPr>
              <a:lnSpc>
                <a:spcPct val="90000"/>
              </a:lnSpc>
              <a:defRPr sz="2000" b="1">
                <a:solidFill>
                  <a:schemeClr val="tx1"/>
                </a:solidFill>
                <a:latin typeface="Arial" pitchFamily="34" charset="0"/>
                <a:ea typeface="MS PGothic" pitchFamily="34" charset="-128"/>
              </a:defRPr>
            </a:lvl1pPr>
            <a:lvl2pPr marL="37931725" indent="-37474525">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pPr eaLnBrk="0" fontAlgn="base" hangingPunct="0">
              <a:spcBef>
                <a:spcPct val="0"/>
              </a:spcBef>
              <a:spcAft>
                <a:spcPct val="0"/>
              </a:spcAft>
            </a:pPr>
            <a:endParaRPr lang="en-US" altLang="en-US">
              <a:solidFill>
                <a:srgbClr val="FFFFFF"/>
              </a:solidFill>
            </a:endParaRPr>
          </a:p>
        </p:txBody>
      </p:sp>
      <p:sp>
        <p:nvSpPr>
          <p:cNvPr id="16" name="Oval 15"/>
          <p:cNvSpPr>
            <a:spLocks noChangeArrowheads="1"/>
          </p:cNvSpPr>
          <p:nvPr/>
        </p:nvSpPr>
        <p:spPr bwMode="auto">
          <a:xfrm>
            <a:off x="8534400" y="5334000"/>
            <a:ext cx="228600" cy="533400"/>
          </a:xfrm>
          <a:prstGeom prst="ellipse">
            <a:avLst/>
          </a:prstGeom>
          <a:noFill/>
          <a:ln w="41275">
            <a:solidFill>
              <a:schemeClr val="bg2"/>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lvl1pPr>
              <a:lnSpc>
                <a:spcPct val="90000"/>
              </a:lnSpc>
              <a:defRPr sz="2000" b="1">
                <a:solidFill>
                  <a:schemeClr val="tx1"/>
                </a:solidFill>
                <a:latin typeface="Arial" pitchFamily="34" charset="0"/>
                <a:ea typeface="MS PGothic" pitchFamily="34" charset="-128"/>
              </a:defRPr>
            </a:lvl1pPr>
            <a:lvl2pPr marL="37931725" indent="-37474525">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pPr eaLnBrk="0" fontAlgn="base" hangingPunct="0">
              <a:spcBef>
                <a:spcPct val="0"/>
              </a:spcBef>
              <a:spcAft>
                <a:spcPct val="0"/>
              </a:spcAft>
            </a:pPr>
            <a:endParaRPr lang="en-US" altLang="en-US">
              <a:solidFill>
                <a:srgbClr val="FFFFFF"/>
              </a:solidFill>
            </a:endParaRPr>
          </a:p>
        </p:txBody>
      </p:sp>
      <p:sp>
        <p:nvSpPr>
          <p:cNvPr id="17" name="Oval 16"/>
          <p:cNvSpPr>
            <a:spLocks noChangeArrowheads="1"/>
          </p:cNvSpPr>
          <p:nvPr/>
        </p:nvSpPr>
        <p:spPr bwMode="auto">
          <a:xfrm>
            <a:off x="8763000" y="1600200"/>
            <a:ext cx="228600" cy="533400"/>
          </a:xfrm>
          <a:prstGeom prst="ellipse">
            <a:avLst/>
          </a:prstGeom>
          <a:noFill/>
          <a:ln w="41275">
            <a:solidFill>
              <a:schemeClr val="bg2"/>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lvl1pPr>
              <a:lnSpc>
                <a:spcPct val="90000"/>
              </a:lnSpc>
              <a:defRPr sz="2000" b="1">
                <a:solidFill>
                  <a:schemeClr val="tx1"/>
                </a:solidFill>
                <a:latin typeface="Arial" pitchFamily="34" charset="0"/>
                <a:ea typeface="MS PGothic" pitchFamily="34" charset="-128"/>
              </a:defRPr>
            </a:lvl1pPr>
            <a:lvl2pPr marL="37931725" indent="-37474525">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pPr eaLnBrk="0" fontAlgn="base" hangingPunct="0">
              <a:spcBef>
                <a:spcPct val="0"/>
              </a:spcBef>
              <a:spcAft>
                <a:spcPct val="0"/>
              </a:spcAft>
            </a:pPr>
            <a:endParaRPr lang="en-US" altLang="en-US">
              <a:solidFill>
                <a:srgbClr val="FFFFFF"/>
              </a:solidFill>
            </a:endParaRPr>
          </a:p>
        </p:txBody>
      </p:sp>
      <p:sp>
        <p:nvSpPr>
          <p:cNvPr id="18" name="Oval 17"/>
          <p:cNvSpPr>
            <a:spLocks noChangeArrowheads="1"/>
          </p:cNvSpPr>
          <p:nvPr/>
        </p:nvSpPr>
        <p:spPr bwMode="auto">
          <a:xfrm>
            <a:off x="3657600" y="5257800"/>
            <a:ext cx="228600" cy="533400"/>
          </a:xfrm>
          <a:prstGeom prst="ellipse">
            <a:avLst/>
          </a:prstGeom>
          <a:noFill/>
          <a:ln w="41275">
            <a:solidFill>
              <a:schemeClr val="bg2"/>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lvl1pPr>
              <a:lnSpc>
                <a:spcPct val="90000"/>
              </a:lnSpc>
              <a:defRPr sz="2000" b="1">
                <a:solidFill>
                  <a:schemeClr val="tx1"/>
                </a:solidFill>
                <a:latin typeface="Arial" pitchFamily="34" charset="0"/>
                <a:ea typeface="MS PGothic" pitchFamily="34" charset="-128"/>
              </a:defRPr>
            </a:lvl1pPr>
            <a:lvl2pPr marL="37931725" indent="-37474525">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pPr eaLnBrk="0" fontAlgn="base" hangingPunct="0">
              <a:spcBef>
                <a:spcPct val="0"/>
              </a:spcBef>
              <a:spcAft>
                <a:spcPct val="0"/>
              </a:spcAft>
            </a:pPr>
            <a:endParaRPr lang="en-US" altLang="en-US">
              <a:solidFill>
                <a:srgbClr val="FFFFFF"/>
              </a:solidFill>
            </a:endParaRPr>
          </a:p>
        </p:txBody>
      </p:sp>
      <p:sp>
        <p:nvSpPr>
          <p:cNvPr id="19" name="Oval 18"/>
          <p:cNvSpPr>
            <a:spLocks noChangeArrowheads="1"/>
          </p:cNvSpPr>
          <p:nvPr/>
        </p:nvSpPr>
        <p:spPr bwMode="auto">
          <a:xfrm>
            <a:off x="7086600" y="3810000"/>
            <a:ext cx="228600" cy="533400"/>
          </a:xfrm>
          <a:prstGeom prst="ellipse">
            <a:avLst/>
          </a:prstGeom>
          <a:noFill/>
          <a:ln w="41275">
            <a:solidFill>
              <a:schemeClr val="bg2"/>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lvl1pPr>
              <a:lnSpc>
                <a:spcPct val="90000"/>
              </a:lnSpc>
              <a:defRPr sz="2000" b="1">
                <a:solidFill>
                  <a:schemeClr val="tx1"/>
                </a:solidFill>
                <a:latin typeface="Arial" pitchFamily="34" charset="0"/>
                <a:ea typeface="MS PGothic" pitchFamily="34" charset="-128"/>
              </a:defRPr>
            </a:lvl1pPr>
            <a:lvl2pPr marL="37931725" indent="-37474525">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pPr eaLnBrk="0" fontAlgn="base" hangingPunct="0">
              <a:spcBef>
                <a:spcPct val="0"/>
              </a:spcBef>
              <a:spcAft>
                <a:spcPct val="0"/>
              </a:spcAft>
            </a:pPr>
            <a:endParaRPr lang="en-US" altLang="en-US">
              <a:solidFill>
                <a:srgbClr val="FFFFFF"/>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wipe(left)">
                                      <p:cBhvr>
                                        <p:cTn id="7" dur="500"/>
                                        <p:tgtEl>
                                          <p:spTgt spid="184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wipe(left)">
                                      <p:cBhvr>
                                        <p:cTn id="12" dur="500"/>
                                        <p:tgtEl>
                                          <p:spTgt spid="184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0245"/>
                                        </p:tgtEl>
                                        <p:attrNameLst>
                                          <p:attrName>style.visibility</p:attrName>
                                        </p:attrNameLst>
                                      </p:cBhvr>
                                      <p:to>
                                        <p:strVal val="visible"/>
                                      </p:to>
                                    </p:set>
                                    <p:anim calcmode="lin" valueType="num">
                                      <p:cBhvr additive="base">
                                        <p:cTn id="17" dur="500" fill="hold"/>
                                        <p:tgtEl>
                                          <p:spTgt spid="10245"/>
                                        </p:tgtEl>
                                        <p:attrNameLst>
                                          <p:attrName>ppt_x</p:attrName>
                                        </p:attrNameLst>
                                      </p:cBhvr>
                                      <p:tavLst>
                                        <p:tav tm="0">
                                          <p:val>
                                            <p:strVal val="#ppt_x"/>
                                          </p:val>
                                        </p:tav>
                                        <p:tav tm="100000">
                                          <p:val>
                                            <p:strVal val="#ppt_x"/>
                                          </p:val>
                                        </p:tav>
                                      </p:tavLst>
                                    </p:anim>
                                    <p:anim calcmode="lin" valueType="num">
                                      <p:cBhvr additive="base">
                                        <p:cTn id="18" dur="500" fill="hold"/>
                                        <p:tgtEl>
                                          <p:spTgt spid="10245"/>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xit" presetSubtype="4" fill="hold" grpId="1" nodeType="clickEffect">
                                  <p:stCondLst>
                                    <p:cond delay="0"/>
                                  </p:stCondLst>
                                  <p:childTnLst>
                                    <p:anim calcmode="lin" valueType="num">
                                      <p:cBhvr additive="base">
                                        <p:cTn id="28" dur="500"/>
                                        <p:tgtEl>
                                          <p:spTgt spid="5"/>
                                        </p:tgtEl>
                                        <p:attrNameLst>
                                          <p:attrName>ppt_x</p:attrName>
                                        </p:attrNameLst>
                                      </p:cBhvr>
                                      <p:tavLst>
                                        <p:tav tm="0">
                                          <p:val>
                                            <p:strVal val="ppt_x"/>
                                          </p:val>
                                        </p:tav>
                                        <p:tav tm="100000">
                                          <p:val>
                                            <p:strVal val="ppt_x"/>
                                          </p:val>
                                        </p:tav>
                                      </p:tavLst>
                                    </p:anim>
                                    <p:anim calcmode="lin" valueType="num">
                                      <p:cBhvr additive="base">
                                        <p:cTn id="29" dur="500"/>
                                        <p:tgtEl>
                                          <p:spTgt spid="5"/>
                                        </p:tgtEl>
                                        <p:attrNameLst>
                                          <p:attrName>ppt_y</p:attrName>
                                        </p:attrNameLst>
                                      </p:cBhvr>
                                      <p:tavLst>
                                        <p:tav tm="0">
                                          <p:val>
                                            <p:strVal val="ppt_y"/>
                                          </p:val>
                                        </p:tav>
                                        <p:tav tm="100000">
                                          <p:val>
                                            <p:strVal val="1+ppt_h/2"/>
                                          </p:val>
                                        </p:tav>
                                      </p:tavLst>
                                    </p:anim>
                                    <p:set>
                                      <p:cBhvr>
                                        <p:cTn id="30" dur="1" fill="hold">
                                          <p:stCondLst>
                                            <p:cond delay="499"/>
                                          </p:stCondLst>
                                        </p:cTn>
                                        <p:tgtEl>
                                          <p:spTgt spid="5"/>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xit" presetSubtype="4" fill="hold" nodeType="clickEffect">
                                  <p:stCondLst>
                                    <p:cond delay="0"/>
                                  </p:stCondLst>
                                  <p:childTnLst>
                                    <p:anim calcmode="lin" valueType="num">
                                      <p:cBhvr additive="base">
                                        <p:cTn id="34" dur="500"/>
                                        <p:tgtEl>
                                          <p:spTgt spid="10245"/>
                                        </p:tgtEl>
                                        <p:attrNameLst>
                                          <p:attrName>ppt_x</p:attrName>
                                        </p:attrNameLst>
                                      </p:cBhvr>
                                      <p:tavLst>
                                        <p:tav tm="0">
                                          <p:val>
                                            <p:strVal val="ppt_x"/>
                                          </p:val>
                                        </p:tav>
                                        <p:tav tm="100000">
                                          <p:val>
                                            <p:strVal val="ppt_x"/>
                                          </p:val>
                                        </p:tav>
                                      </p:tavLst>
                                    </p:anim>
                                    <p:anim calcmode="lin" valueType="num">
                                      <p:cBhvr additive="base">
                                        <p:cTn id="35" dur="500"/>
                                        <p:tgtEl>
                                          <p:spTgt spid="10245"/>
                                        </p:tgtEl>
                                        <p:attrNameLst>
                                          <p:attrName>ppt_y</p:attrName>
                                        </p:attrNameLst>
                                      </p:cBhvr>
                                      <p:tavLst>
                                        <p:tav tm="0">
                                          <p:val>
                                            <p:strVal val="ppt_y"/>
                                          </p:val>
                                        </p:tav>
                                        <p:tav tm="100000">
                                          <p:val>
                                            <p:strVal val="1+ppt_h/2"/>
                                          </p:val>
                                        </p:tav>
                                      </p:tavLst>
                                    </p:anim>
                                    <p:set>
                                      <p:cBhvr>
                                        <p:cTn id="36" dur="1" fill="hold">
                                          <p:stCondLst>
                                            <p:cond delay="499"/>
                                          </p:stCondLst>
                                        </p:cTn>
                                        <p:tgtEl>
                                          <p:spTgt spid="10245"/>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8435">
                                            <p:txEl>
                                              <p:pRg st="2" end="2"/>
                                            </p:txEl>
                                          </p:spTgt>
                                        </p:tgtEl>
                                        <p:attrNameLst>
                                          <p:attrName>style.visibility</p:attrName>
                                        </p:attrNameLst>
                                      </p:cBhvr>
                                      <p:to>
                                        <p:strVal val="visible"/>
                                      </p:to>
                                    </p:set>
                                    <p:animEffect transition="in" filter="wipe(left)">
                                      <p:cBhvr>
                                        <p:cTn id="41" dur="500"/>
                                        <p:tgtEl>
                                          <p:spTgt spid="18435">
                                            <p:txEl>
                                              <p:pRg st="2" end="2"/>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8435">
                                            <p:txEl>
                                              <p:pRg st="3" end="3"/>
                                            </p:txEl>
                                          </p:spTgt>
                                        </p:tgtEl>
                                        <p:attrNameLst>
                                          <p:attrName>style.visibility</p:attrName>
                                        </p:attrNameLst>
                                      </p:cBhvr>
                                      <p:to>
                                        <p:strVal val="visible"/>
                                      </p:to>
                                    </p:set>
                                    <p:animEffect transition="in" filter="wipe(left)">
                                      <p:cBhvr>
                                        <p:cTn id="44" dur="500"/>
                                        <p:tgtEl>
                                          <p:spTgt spid="18435">
                                            <p:txEl>
                                              <p:pRg st="3" end="3"/>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0245"/>
                                        </p:tgtEl>
                                        <p:attrNameLst>
                                          <p:attrName>style.visibility</p:attrName>
                                        </p:attrNameLst>
                                      </p:cBhvr>
                                      <p:to>
                                        <p:strVal val="visible"/>
                                      </p:to>
                                    </p:set>
                                    <p:anim calcmode="lin" valueType="num">
                                      <p:cBhvr additive="base">
                                        <p:cTn id="49" dur="500" fill="hold"/>
                                        <p:tgtEl>
                                          <p:spTgt spid="10245"/>
                                        </p:tgtEl>
                                        <p:attrNameLst>
                                          <p:attrName>ppt_x</p:attrName>
                                        </p:attrNameLst>
                                      </p:cBhvr>
                                      <p:tavLst>
                                        <p:tav tm="0">
                                          <p:val>
                                            <p:strVal val="#ppt_x"/>
                                          </p:val>
                                        </p:tav>
                                        <p:tav tm="100000">
                                          <p:val>
                                            <p:strVal val="#ppt_x"/>
                                          </p:val>
                                        </p:tav>
                                      </p:tavLst>
                                    </p:anim>
                                    <p:anim calcmode="lin" valueType="num">
                                      <p:cBhvr additive="base">
                                        <p:cTn id="50" dur="500" fill="hold"/>
                                        <p:tgtEl>
                                          <p:spTgt spid="10245"/>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xit" presetSubtype="4" fill="hold" grpId="1" nodeType="clickEffect">
                                  <p:stCondLst>
                                    <p:cond delay="0"/>
                                  </p:stCondLst>
                                  <p:childTnLst>
                                    <p:anim calcmode="lin" valueType="num">
                                      <p:cBhvr additive="base">
                                        <p:cTn id="60" dur="500"/>
                                        <p:tgtEl>
                                          <p:spTgt spid="6"/>
                                        </p:tgtEl>
                                        <p:attrNameLst>
                                          <p:attrName>ppt_x</p:attrName>
                                        </p:attrNameLst>
                                      </p:cBhvr>
                                      <p:tavLst>
                                        <p:tav tm="0">
                                          <p:val>
                                            <p:strVal val="ppt_x"/>
                                          </p:val>
                                        </p:tav>
                                        <p:tav tm="100000">
                                          <p:val>
                                            <p:strVal val="ppt_x"/>
                                          </p:val>
                                        </p:tav>
                                      </p:tavLst>
                                    </p:anim>
                                    <p:anim calcmode="lin" valueType="num">
                                      <p:cBhvr additive="base">
                                        <p:cTn id="61" dur="500"/>
                                        <p:tgtEl>
                                          <p:spTgt spid="6"/>
                                        </p:tgtEl>
                                        <p:attrNameLst>
                                          <p:attrName>ppt_y</p:attrName>
                                        </p:attrNameLst>
                                      </p:cBhvr>
                                      <p:tavLst>
                                        <p:tav tm="0">
                                          <p:val>
                                            <p:strVal val="ppt_y"/>
                                          </p:val>
                                        </p:tav>
                                        <p:tav tm="100000">
                                          <p:val>
                                            <p:strVal val="1+ppt_h/2"/>
                                          </p:val>
                                        </p:tav>
                                      </p:tavLst>
                                    </p:anim>
                                    <p:set>
                                      <p:cBhvr>
                                        <p:cTn id="62" dur="1" fill="hold">
                                          <p:stCondLst>
                                            <p:cond delay="499"/>
                                          </p:stCondLst>
                                        </p:cTn>
                                        <p:tgtEl>
                                          <p:spTgt spid="6"/>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35" presetClass="entr" presetSubtype="0"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2000"/>
                                        <p:tgtEl>
                                          <p:spTgt spid="7"/>
                                        </p:tgtEl>
                                      </p:cBhvr>
                                    </p:animEffect>
                                    <p:anim calcmode="lin" valueType="num">
                                      <p:cBhvr>
                                        <p:cTn id="68" dur="2000" fill="hold"/>
                                        <p:tgtEl>
                                          <p:spTgt spid="7"/>
                                        </p:tgtEl>
                                        <p:attrNameLst>
                                          <p:attrName>style.rotation</p:attrName>
                                        </p:attrNameLst>
                                      </p:cBhvr>
                                      <p:tavLst>
                                        <p:tav tm="0">
                                          <p:val>
                                            <p:fltVal val="720"/>
                                          </p:val>
                                        </p:tav>
                                        <p:tav tm="100000">
                                          <p:val>
                                            <p:fltVal val="0"/>
                                          </p:val>
                                        </p:tav>
                                      </p:tavLst>
                                    </p:anim>
                                    <p:anim calcmode="lin" valueType="num">
                                      <p:cBhvr>
                                        <p:cTn id="69" dur="2000" fill="hold"/>
                                        <p:tgtEl>
                                          <p:spTgt spid="7"/>
                                        </p:tgtEl>
                                        <p:attrNameLst>
                                          <p:attrName>ppt_h</p:attrName>
                                        </p:attrNameLst>
                                      </p:cBhvr>
                                      <p:tavLst>
                                        <p:tav tm="0">
                                          <p:val>
                                            <p:fltVal val="0"/>
                                          </p:val>
                                        </p:tav>
                                        <p:tav tm="100000">
                                          <p:val>
                                            <p:strVal val="#ppt_h"/>
                                          </p:val>
                                        </p:tav>
                                      </p:tavLst>
                                    </p:anim>
                                    <p:anim calcmode="lin" valueType="num">
                                      <p:cBhvr>
                                        <p:cTn id="70" dur="2000" fill="hold"/>
                                        <p:tgtEl>
                                          <p:spTgt spid="7"/>
                                        </p:tgtEl>
                                        <p:attrNameLst>
                                          <p:attrName>ppt_w</p:attrName>
                                        </p:attrNameLst>
                                      </p:cBhvr>
                                      <p:tavLst>
                                        <p:tav tm="0">
                                          <p:val>
                                            <p:fltVal val="0"/>
                                          </p:val>
                                        </p:tav>
                                        <p:tav tm="100000">
                                          <p:val>
                                            <p:strVal val="#ppt_w"/>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35" presetClass="exit" presetSubtype="0" fill="hold" grpId="1" nodeType="clickEffect">
                                  <p:stCondLst>
                                    <p:cond delay="0"/>
                                  </p:stCondLst>
                                  <p:childTnLst>
                                    <p:animEffect transition="out" filter="fade">
                                      <p:cBhvr>
                                        <p:cTn id="74" dur="2000"/>
                                        <p:tgtEl>
                                          <p:spTgt spid="7"/>
                                        </p:tgtEl>
                                      </p:cBhvr>
                                    </p:animEffect>
                                    <p:anim calcmode="lin" valueType="num">
                                      <p:cBhvr>
                                        <p:cTn id="75" dur="2000"/>
                                        <p:tgtEl>
                                          <p:spTgt spid="7"/>
                                        </p:tgtEl>
                                        <p:attrNameLst>
                                          <p:attrName>style.rotation</p:attrName>
                                        </p:attrNameLst>
                                      </p:cBhvr>
                                      <p:tavLst>
                                        <p:tav tm="0">
                                          <p:val>
                                            <p:fltVal val="0"/>
                                          </p:val>
                                        </p:tav>
                                        <p:tav tm="100000">
                                          <p:val>
                                            <p:fltVal val="720"/>
                                          </p:val>
                                        </p:tav>
                                      </p:tavLst>
                                    </p:anim>
                                    <p:anim calcmode="lin" valueType="num">
                                      <p:cBhvr>
                                        <p:cTn id="76" dur="2000"/>
                                        <p:tgtEl>
                                          <p:spTgt spid="7"/>
                                        </p:tgtEl>
                                        <p:attrNameLst>
                                          <p:attrName>ppt_h</p:attrName>
                                        </p:attrNameLst>
                                      </p:cBhvr>
                                      <p:tavLst>
                                        <p:tav tm="0">
                                          <p:val>
                                            <p:strVal val="ppt_h"/>
                                          </p:val>
                                        </p:tav>
                                        <p:tav tm="100000">
                                          <p:val>
                                            <p:fltVal val="0"/>
                                          </p:val>
                                        </p:tav>
                                      </p:tavLst>
                                    </p:anim>
                                    <p:anim calcmode="lin" valueType="num">
                                      <p:cBhvr>
                                        <p:cTn id="77" dur="2000"/>
                                        <p:tgtEl>
                                          <p:spTgt spid="7"/>
                                        </p:tgtEl>
                                        <p:attrNameLst>
                                          <p:attrName>ppt_w</p:attrName>
                                        </p:attrNameLst>
                                      </p:cBhvr>
                                      <p:tavLst>
                                        <p:tav tm="0">
                                          <p:val>
                                            <p:strVal val="ppt_w"/>
                                          </p:val>
                                        </p:tav>
                                        <p:tav tm="100000">
                                          <p:val>
                                            <p:fltVal val="0"/>
                                          </p:val>
                                        </p:tav>
                                      </p:tavLst>
                                    </p:anim>
                                    <p:set>
                                      <p:cBhvr>
                                        <p:cTn id="78" dur="1" fill="hold">
                                          <p:stCondLst>
                                            <p:cond delay="1999"/>
                                          </p:stCondLst>
                                        </p:cTn>
                                        <p:tgtEl>
                                          <p:spTgt spid="7"/>
                                        </p:tgtEl>
                                        <p:attrNameLst>
                                          <p:attrName>style.visibility</p:attrName>
                                        </p:attrNameLst>
                                      </p:cBhvr>
                                      <p:to>
                                        <p:strVal val="hidden"/>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35" presetClass="entr" presetSubtype="0" fill="hold" grpId="0" nodeType="click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2000"/>
                                        <p:tgtEl>
                                          <p:spTgt spid="8"/>
                                        </p:tgtEl>
                                      </p:cBhvr>
                                    </p:animEffect>
                                    <p:anim calcmode="lin" valueType="num">
                                      <p:cBhvr>
                                        <p:cTn id="84" dur="2000" fill="hold"/>
                                        <p:tgtEl>
                                          <p:spTgt spid="8"/>
                                        </p:tgtEl>
                                        <p:attrNameLst>
                                          <p:attrName>style.rotation</p:attrName>
                                        </p:attrNameLst>
                                      </p:cBhvr>
                                      <p:tavLst>
                                        <p:tav tm="0">
                                          <p:val>
                                            <p:fltVal val="720"/>
                                          </p:val>
                                        </p:tav>
                                        <p:tav tm="100000">
                                          <p:val>
                                            <p:fltVal val="0"/>
                                          </p:val>
                                        </p:tav>
                                      </p:tavLst>
                                    </p:anim>
                                    <p:anim calcmode="lin" valueType="num">
                                      <p:cBhvr>
                                        <p:cTn id="85" dur="2000" fill="hold"/>
                                        <p:tgtEl>
                                          <p:spTgt spid="8"/>
                                        </p:tgtEl>
                                        <p:attrNameLst>
                                          <p:attrName>ppt_h</p:attrName>
                                        </p:attrNameLst>
                                      </p:cBhvr>
                                      <p:tavLst>
                                        <p:tav tm="0">
                                          <p:val>
                                            <p:fltVal val="0"/>
                                          </p:val>
                                        </p:tav>
                                        <p:tav tm="100000">
                                          <p:val>
                                            <p:strVal val="#ppt_h"/>
                                          </p:val>
                                        </p:tav>
                                      </p:tavLst>
                                    </p:anim>
                                    <p:anim calcmode="lin" valueType="num">
                                      <p:cBhvr>
                                        <p:cTn id="86" dur="2000" fill="hold"/>
                                        <p:tgtEl>
                                          <p:spTgt spid="8"/>
                                        </p:tgtEl>
                                        <p:attrNameLst>
                                          <p:attrName>ppt_w</p:attrName>
                                        </p:attrNameLst>
                                      </p:cBhvr>
                                      <p:tavLst>
                                        <p:tav tm="0">
                                          <p:val>
                                            <p:fltVal val="0"/>
                                          </p:val>
                                        </p:tav>
                                        <p:tav tm="100000">
                                          <p:val>
                                            <p:strVal val="#ppt_w"/>
                                          </p:val>
                                        </p:tav>
                                      </p:tavLst>
                                    </p:anim>
                                  </p:childTnLst>
                                </p:cTn>
                              </p:par>
                              <p:par>
                                <p:cTn id="87" presetID="35" presetClass="entr" presetSubtype="0" fill="hold" grpId="0" nodeType="with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fade">
                                      <p:cBhvr>
                                        <p:cTn id="89" dur="2000"/>
                                        <p:tgtEl>
                                          <p:spTgt spid="9"/>
                                        </p:tgtEl>
                                      </p:cBhvr>
                                    </p:animEffect>
                                    <p:anim calcmode="lin" valueType="num">
                                      <p:cBhvr>
                                        <p:cTn id="90" dur="2000" fill="hold"/>
                                        <p:tgtEl>
                                          <p:spTgt spid="9"/>
                                        </p:tgtEl>
                                        <p:attrNameLst>
                                          <p:attrName>style.rotation</p:attrName>
                                        </p:attrNameLst>
                                      </p:cBhvr>
                                      <p:tavLst>
                                        <p:tav tm="0">
                                          <p:val>
                                            <p:fltVal val="720"/>
                                          </p:val>
                                        </p:tav>
                                        <p:tav tm="100000">
                                          <p:val>
                                            <p:fltVal val="0"/>
                                          </p:val>
                                        </p:tav>
                                      </p:tavLst>
                                    </p:anim>
                                    <p:anim calcmode="lin" valueType="num">
                                      <p:cBhvr>
                                        <p:cTn id="91" dur="2000" fill="hold"/>
                                        <p:tgtEl>
                                          <p:spTgt spid="9"/>
                                        </p:tgtEl>
                                        <p:attrNameLst>
                                          <p:attrName>ppt_h</p:attrName>
                                        </p:attrNameLst>
                                      </p:cBhvr>
                                      <p:tavLst>
                                        <p:tav tm="0">
                                          <p:val>
                                            <p:fltVal val="0"/>
                                          </p:val>
                                        </p:tav>
                                        <p:tav tm="100000">
                                          <p:val>
                                            <p:strVal val="#ppt_h"/>
                                          </p:val>
                                        </p:tav>
                                      </p:tavLst>
                                    </p:anim>
                                    <p:anim calcmode="lin" valueType="num">
                                      <p:cBhvr>
                                        <p:cTn id="92" dur="2000" fill="hold"/>
                                        <p:tgtEl>
                                          <p:spTgt spid="9"/>
                                        </p:tgtEl>
                                        <p:attrNameLst>
                                          <p:attrName>ppt_w</p:attrName>
                                        </p:attrNameLst>
                                      </p:cBhvr>
                                      <p:tavLst>
                                        <p:tav tm="0">
                                          <p:val>
                                            <p:fltVal val="0"/>
                                          </p:val>
                                        </p:tav>
                                        <p:tav tm="100000">
                                          <p:val>
                                            <p:strVal val="#ppt_w"/>
                                          </p:val>
                                        </p:tav>
                                      </p:tavLst>
                                    </p:anim>
                                  </p:childTnLst>
                                </p:cTn>
                              </p:par>
                              <p:par>
                                <p:cTn id="93" presetID="35" presetClass="entr" presetSubtype="0" fill="hold" grpId="0" nodeType="withEffect">
                                  <p:stCondLst>
                                    <p:cond delay="0"/>
                                  </p:stCondLst>
                                  <p:childTnLst>
                                    <p:set>
                                      <p:cBhvr>
                                        <p:cTn id="94" dur="1" fill="hold">
                                          <p:stCondLst>
                                            <p:cond delay="0"/>
                                          </p:stCondLst>
                                        </p:cTn>
                                        <p:tgtEl>
                                          <p:spTgt spid="10"/>
                                        </p:tgtEl>
                                        <p:attrNameLst>
                                          <p:attrName>style.visibility</p:attrName>
                                        </p:attrNameLst>
                                      </p:cBhvr>
                                      <p:to>
                                        <p:strVal val="visible"/>
                                      </p:to>
                                    </p:set>
                                    <p:animEffect transition="in" filter="fade">
                                      <p:cBhvr>
                                        <p:cTn id="95" dur="2000"/>
                                        <p:tgtEl>
                                          <p:spTgt spid="10"/>
                                        </p:tgtEl>
                                      </p:cBhvr>
                                    </p:animEffect>
                                    <p:anim calcmode="lin" valueType="num">
                                      <p:cBhvr>
                                        <p:cTn id="96" dur="2000" fill="hold"/>
                                        <p:tgtEl>
                                          <p:spTgt spid="10"/>
                                        </p:tgtEl>
                                        <p:attrNameLst>
                                          <p:attrName>style.rotation</p:attrName>
                                        </p:attrNameLst>
                                      </p:cBhvr>
                                      <p:tavLst>
                                        <p:tav tm="0">
                                          <p:val>
                                            <p:fltVal val="720"/>
                                          </p:val>
                                        </p:tav>
                                        <p:tav tm="100000">
                                          <p:val>
                                            <p:fltVal val="0"/>
                                          </p:val>
                                        </p:tav>
                                      </p:tavLst>
                                    </p:anim>
                                    <p:anim calcmode="lin" valueType="num">
                                      <p:cBhvr>
                                        <p:cTn id="97" dur="2000" fill="hold"/>
                                        <p:tgtEl>
                                          <p:spTgt spid="10"/>
                                        </p:tgtEl>
                                        <p:attrNameLst>
                                          <p:attrName>ppt_h</p:attrName>
                                        </p:attrNameLst>
                                      </p:cBhvr>
                                      <p:tavLst>
                                        <p:tav tm="0">
                                          <p:val>
                                            <p:fltVal val="0"/>
                                          </p:val>
                                        </p:tav>
                                        <p:tav tm="100000">
                                          <p:val>
                                            <p:strVal val="#ppt_h"/>
                                          </p:val>
                                        </p:tav>
                                      </p:tavLst>
                                    </p:anim>
                                    <p:anim calcmode="lin" valueType="num">
                                      <p:cBhvr>
                                        <p:cTn id="98" dur="2000" fill="hold"/>
                                        <p:tgtEl>
                                          <p:spTgt spid="10"/>
                                        </p:tgtEl>
                                        <p:attrNameLst>
                                          <p:attrName>ppt_w</p:attrName>
                                        </p:attrNameLst>
                                      </p:cBhvr>
                                      <p:tavLst>
                                        <p:tav tm="0">
                                          <p:val>
                                            <p:fltVal val="0"/>
                                          </p:val>
                                        </p:tav>
                                        <p:tav tm="100000">
                                          <p:val>
                                            <p:strVal val="#ppt_w"/>
                                          </p:val>
                                        </p:tav>
                                      </p:tavLst>
                                    </p:anim>
                                  </p:childTnLst>
                                </p:cTn>
                              </p:par>
                              <p:par>
                                <p:cTn id="99" presetID="35" presetClass="entr" presetSubtype="0" fill="hold" grpId="0" nodeType="with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2000"/>
                                        <p:tgtEl>
                                          <p:spTgt spid="11"/>
                                        </p:tgtEl>
                                      </p:cBhvr>
                                    </p:animEffect>
                                    <p:anim calcmode="lin" valueType="num">
                                      <p:cBhvr>
                                        <p:cTn id="102" dur="2000" fill="hold"/>
                                        <p:tgtEl>
                                          <p:spTgt spid="11"/>
                                        </p:tgtEl>
                                        <p:attrNameLst>
                                          <p:attrName>style.rotation</p:attrName>
                                        </p:attrNameLst>
                                      </p:cBhvr>
                                      <p:tavLst>
                                        <p:tav tm="0">
                                          <p:val>
                                            <p:fltVal val="720"/>
                                          </p:val>
                                        </p:tav>
                                        <p:tav tm="100000">
                                          <p:val>
                                            <p:fltVal val="0"/>
                                          </p:val>
                                        </p:tav>
                                      </p:tavLst>
                                    </p:anim>
                                    <p:anim calcmode="lin" valueType="num">
                                      <p:cBhvr>
                                        <p:cTn id="103" dur="2000" fill="hold"/>
                                        <p:tgtEl>
                                          <p:spTgt spid="11"/>
                                        </p:tgtEl>
                                        <p:attrNameLst>
                                          <p:attrName>ppt_h</p:attrName>
                                        </p:attrNameLst>
                                      </p:cBhvr>
                                      <p:tavLst>
                                        <p:tav tm="0">
                                          <p:val>
                                            <p:fltVal val="0"/>
                                          </p:val>
                                        </p:tav>
                                        <p:tav tm="100000">
                                          <p:val>
                                            <p:strVal val="#ppt_h"/>
                                          </p:val>
                                        </p:tav>
                                      </p:tavLst>
                                    </p:anim>
                                    <p:anim calcmode="lin" valueType="num">
                                      <p:cBhvr>
                                        <p:cTn id="104" dur="2000" fill="hold"/>
                                        <p:tgtEl>
                                          <p:spTgt spid="11"/>
                                        </p:tgtEl>
                                        <p:attrNameLst>
                                          <p:attrName>ppt_w</p:attrName>
                                        </p:attrNameLst>
                                      </p:cBhvr>
                                      <p:tavLst>
                                        <p:tav tm="0">
                                          <p:val>
                                            <p:fltVal val="0"/>
                                          </p:val>
                                        </p:tav>
                                        <p:tav tm="100000">
                                          <p:val>
                                            <p:strVal val="#ppt_w"/>
                                          </p:val>
                                        </p:tav>
                                      </p:tavLst>
                                    </p:anim>
                                  </p:childTnLst>
                                </p:cTn>
                              </p:par>
                              <p:par>
                                <p:cTn id="105" presetID="35" presetClass="entr" presetSubtype="0" fill="hold" grpId="0" nodeType="with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fade">
                                      <p:cBhvr>
                                        <p:cTn id="107" dur="2000"/>
                                        <p:tgtEl>
                                          <p:spTgt spid="12"/>
                                        </p:tgtEl>
                                      </p:cBhvr>
                                    </p:animEffect>
                                    <p:anim calcmode="lin" valueType="num">
                                      <p:cBhvr>
                                        <p:cTn id="108" dur="2000" fill="hold"/>
                                        <p:tgtEl>
                                          <p:spTgt spid="12"/>
                                        </p:tgtEl>
                                        <p:attrNameLst>
                                          <p:attrName>style.rotation</p:attrName>
                                        </p:attrNameLst>
                                      </p:cBhvr>
                                      <p:tavLst>
                                        <p:tav tm="0">
                                          <p:val>
                                            <p:fltVal val="720"/>
                                          </p:val>
                                        </p:tav>
                                        <p:tav tm="100000">
                                          <p:val>
                                            <p:fltVal val="0"/>
                                          </p:val>
                                        </p:tav>
                                      </p:tavLst>
                                    </p:anim>
                                    <p:anim calcmode="lin" valueType="num">
                                      <p:cBhvr>
                                        <p:cTn id="109" dur="2000" fill="hold"/>
                                        <p:tgtEl>
                                          <p:spTgt spid="12"/>
                                        </p:tgtEl>
                                        <p:attrNameLst>
                                          <p:attrName>ppt_h</p:attrName>
                                        </p:attrNameLst>
                                      </p:cBhvr>
                                      <p:tavLst>
                                        <p:tav tm="0">
                                          <p:val>
                                            <p:fltVal val="0"/>
                                          </p:val>
                                        </p:tav>
                                        <p:tav tm="100000">
                                          <p:val>
                                            <p:strVal val="#ppt_h"/>
                                          </p:val>
                                        </p:tav>
                                      </p:tavLst>
                                    </p:anim>
                                    <p:anim calcmode="lin" valueType="num">
                                      <p:cBhvr>
                                        <p:cTn id="110" dur="2000" fill="hold"/>
                                        <p:tgtEl>
                                          <p:spTgt spid="12"/>
                                        </p:tgtEl>
                                        <p:attrNameLst>
                                          <p:attrName>ppt_w</p:attrName>
                                        </p:attrNameLst>
                                      </p:cBhvr>
                                      <p:tavLst>
                                        <p:tav tm="0">
                                          <p:val>
                                            <p:fltVal val="0"/>
                                          </p:val>
                                        </p:tav>
                                        <p:tav tm="100000">
                                          <p:val>
                                            <p:strVal val="#ppt_w"/>
                                          </p:val>
                                        </p:tav>
                                      </p:tavLst>
                                    </p:anim>
                                  </p:childTnLst>
                                </p:cTn>
                              </p:par>
                              <p:par>
                                <p:cTn id="111" presetID="35" presetClass="entr" presetSubtype="0" fill="hold" grpId="0" nodeType="withEffect">
                                  <p:stCondLst>
                                    <p:cond delay="0"/>
                                  </p:stCondLst>
                                  <p:childTnLst>
                                    <p:set>
                                      <p:cBhvr>
                                        <p:cTn id="112" dur="1" fill="hold">
                                          <p:stCondLst>
                                            <p:cond delay="0"/>
                                          </p:stCondLst>
                                        </p:cTn>
                                        <p:tgtEl>
                                          <p:spTgt spid="13"/>
                                        </p:tgtEl>
                                        <p:attrNameLst>
                                          <p:attrName>style.visibility</p:attrName>
                                        </p:attrNameLst>
                                      </p:cBhvr>
                                      <p:to>
                                        <p:strVal val="visible"/>
                                      </p:to>
                                    </p:set>
                                    <p:animEffect transition="in" filter="fade">
                                      <p:cBhvr>
                                        <p:cTn id="113" dur="2000"/>
                                        <p:tgtEl>
                                          <p:spTgt spid="13"/>
                                        </p:tgtEl>
                                      </p:cBhvr>
                                    </p:animEffect>
                                    <p:anim calcmode="lin" valueType="num">
                                      <p:cBhvr>
                                        <p:cTn id="114" dur="2000" fill="hold"/>
                                        <p:tgtEl>
                                          <p:spTgt spid="13"/>
                                        </p:tgtEl>
                                        <p:attrNameLst>
                                          <p:attrName>style.rotation</p:attrName>
                                        </p:attrNameLst>
                                      </p:cBhvr>
                                      <p:tavLst>
                                        <p:tav tm="0">
                                          <p:val>
                                            <p:fltVal val="720"/>
                                          </p:val>
                                        </p:tav>
                                        <p:tav tm="100000">
                                          <p:val>
                                            <p:fltVal val="0"/>
                                          </p:val>
                                        </p:tav>
                                      </p:tavLst>
                                    </p:anim>
                                    <p:anim calcmode="lin" valueType="num">
                                      <p:cBhvr>
                                        <p:cTn id="115" dur="2000" fill="hold"/>
                                        <p:tgtEl>
                                          <p:spTgt spid="13"/>
                                        </p:tgtEl>
                                        <p:attrNameLst>
                                          <p:attrName>ppt_h</p:attrName>
                                        </p:attrNameLst>
                                      </p:cBhvr>
                                      <p:tavLst>
                                        <p:tav tm="0">
                                          <p:val>
                                            <p:fltVal val="0"/>
                                          </p:val>
                                        </p:tav>
                                        <p:tav tm="100000">
                                          <p:val>
                                            <p:strVal val="#ppt_h"/>
                                          </p:val>
                                        </p:tav>
                                      </p:tavLst>
                                    </p:anim>
                                    <p:anim calcmode="lin" valueType="num">
                                      <p:cBhvr>
                                        <p:cTn id="116" dur="2000" fill="hold"/>
                                        <p:tgtEl>
                                          <p:spTgt spid="13"/>
                                        </p:tgtEl>
                                        <p:attrNameLst>
                                          <p:attrName>ppt_w</p:attrName>
                                        </p:attrNameLst>
                                      </p:cBhvr>
                                      <p:tavLst>
                                        <p:tav tm="0">
                                          <p:val>
                                            <p:fltVal val="0"/>
                                          </p:val>
                                        </p:tav>
                                        <p:tav tm="100000">
                                          <p:val>
                                            <p:strVal val="#ppt_w"/>
                                          </p:val>
                                        </p:tav>
                                      </p:tavLst>
                                    </p:anim>
                                  </p:childTnLst>
                                </p:cTn>
                              </p:par>
                              <p:par>
                                <p:cTn id="117" presetID="35" presetClass="entr" presetSubtype="0"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Effect transition="in" filter="fade">
                                      <p:cBhvr>
                                        <p:cTn id="119" dur="2000"/>
                                        <p:tgtEl>
                                          <p:spTgt spid="14"/>
                                        </p:tgtEl>
                                      </p:cBhvr>
                                    </p:animEffect>
                                    <p:anim calcmode="lin" valueType="num">
                                      <p:cBhvr>
                                        <p:cTn id="120" dur="2000" fill="hold"/>
                                        <p:tgtEl>
                                          <p:spTgt spid="14"/>
                                        </p:tgtEl>
                                        <p:attrNameLst>
                                          <p:attrName>style.rotation</p:attrName>
                                        </p:attrNameLst>
                                      </p:cBhvr>
                                      <p:tavLst>
                                        <p:tav tm="0">
                                          <p:val>
                                            <p:fltVal val="720"/>
                                          </p:val>
                                        </p:tav>
                                        <p:tav tm="100000">
                                          <p:val>
                                            <p:fltVal val="0"/>
                                          </p:val>
                                        </p:tav>
                                      </p:tavLst>
                                    </p:anim>
                                    <p:anim calcmode="lin" valueType="num">
                                      <p:cBhvr>
                                        <p:cTn id="121" dur="2000" fill="hold"/>
                                        <p:tgtEl>
                                          <p:spTgt spid="14"/>
                                        </p:tgtEl>
                                        <p:attrNameLst>
                                          <p:attrName>ppt_h</p:attrName>
                                        </p:attrNameLst>
                                      </p:cBhvr>
                                      <p:tavLst>
                                        <p:tav tm="0">
                                          <p:val>
                                            <p:fltVal val="0"/>
                                          </p:val>
                                        </p:tav>
                                        <p:tav tm="100000">
                                          <p:val>
                                            <p:strVal val="#ppt_h"/>
                                          </p:val>
                                        </p:tav>
                                      </p:tavLst>
                                    </p:anim>
                                    <p:anim calcmode="lin" valueType="num">
                                      <p:cBhvr>
                                        <p:cTn id="122" dur="2000" fill="hold"/>
                                        <p:tgtEl>
                                          <p:spTgt spid="14"/>
                                        </p:tgtEl>
                                        <p:attrNameLst>
                                          <p:attrName>ppt_w</p:attrName>
                                        </p:attrNameLst>
                                      </p:cBhvr>
                                      <p:tavLst>
                                        <p:tav tm="0">
                                          <p:val>
                                            <p:fltVal val="0"/>
                                          </p:val>
                                        </p:tav>
                                        <p:tav tm="100000">
                                          <p:val>
                                            <p:strVal val="#ppt_w"/>
                                          </p:val>
                                        </p:tav>
                                      </p:tavLst>
                                    </p:anim>
                                  </p:childTnLst>
                                </p:cTn>
                              </p:par>
                              <p:par>
                                <p:cTn id="123" presetID="35" presetClass="entr" presetSubtype="0" fill="hold" grpId="0" nodeType="withEffect">
                                  <p:stCondLst>
                                    <p:cond delay="0"/>
                                  </p:stCondLst>
                                  <p:childTnLst>
                                    <p:set>
                                      <p:cBhvr>
                                        <p:cTn id="124" dur="1" fill="hold">
                                          <p:stCondLst>
                                            <p:cond delay="0"/>
                                          </p:stCondLst>
                                        </p:cTn>
                                        <p:tgtEl>
                                          <p:spTgt spid="15"/>
                                        </p:tgtEl>
                                        <p:attrNameLst>
                                          <p:attrName>style.visibility</p:attrName>
                                        </p:attrNameLst>
                                      </p:cBhvr>
                                      <p:to>
                                        <p:strVal val="visible"/>
                                      </p:to>
                                    </p:set>
                                    <p:animEffect transition="in" filter="fade">
                                      <p:cBhvr>
                                        <p:cTn id="125" dur="2000"/>
                                        <p:tgtEl>
                                          <p:spTgt spid="15"/>
                                        </p:tgtEl>
                                      </p:cBhvr>
                                    </p:animEffect>
                                    <p:anim calcmode="lin" valueType="num">
                                      <p:cBhvr>
                                        <p:cTn id="126" dur="2000" fill="hold"/>
                                        <p:tgtEl>
                                          <p:spTgt spid="15"/>
                                        </p:tgtEl>
                                        <p:attrNameLst>
                                          <p:attrName>style.rotation</p:attrName>
                                        </p:attrNameLst>
                                      </p:cBhvr>
                                      <p:tavLst>
                                        <p:tav tm="0">
                                          <p:val>
                                            <p:fltVal val="720"/>
                                          </p:val>
                                        </p:tav>
                                        <p:tav tm="100000">
                                          <p:val>
                                            <p:fltVal val="0"/>
                                          </p:val>
                                        </p:tav>
                                      </p:tavLst>
                                    </p:anim>
                                    <p:anim calcmode="lin" valueType="num">
                                      <p:cBhvr>
                                        <p:cTn id="127" dur="2000" fill="hold"/>
                                        <p:tgtEl>
                                          <p:spTgt spid="15"/>
                                        </p:tgtEl>
                                        <p:attrNameLst>
                                          <p:attrName>ppt_h</p:attrName>
                                        </p:attrNameLst>
                                      </p:cBhvr>
                                      <p:tavLst>
                                        <p:tav tm="0">
                                          <p:val>
                                            <p:fltVal val="0"/>
                                          </p:val>
                                        </p:tav>
                                        <p:tav tm="100000">
                                          <p:val>
                                            <p:strVal val="#ppt_h"/>
                                          </p:val>
                                        </p:tav>
                                      </p:tavLst>
                                    </p:anim>
                                    <p:anim calcmode="lin" valueType="num">
                                      <p:cBhvr>
                                        <p:cTn id="128" dur="2000" fill="hold"/>
                                        <p:tgtEl>
                                          <p:spTgt spid="15"/>
                                        </p:tgtEl>
                                        <p:attrNameLst>
                                          <p:attrName>ppt_w</p:attrName>
                                        </p:attrNameLst>
                                      </p:cBhvr>
                                      <p:tavLst>
                                        <p:tav tm="0">
                                          <p:val>
                                            <p:fltVal val="0"/>
                                          </p:val>
                                        </p:tav>
                                        <p:tav tm="100000">
                                          <p:val>
                                            <p:strVal val="#ppt_w"/>
                                          </p:val>
                                        </p:tav>
                                      </p:tavLst>
                                    </p:anim>
                                  </p:childTnLst>
                                </p:cTn>
                              </p:par>
                              <p:par>
                                <p:cTn id="129" presetID="35" presetClass="entr" presetSubtype="0" fill="hold" grpId="0" nodeType="withEffect">
                                  <p:stCondLst>
                                    <p:cond delay="0"/>
                                  </p:stCondLst>
                                  <p:childTnLst>
                                    <p:set>
                                      <p:cBhvr>
                                        <p:cTn id="130" dur="1" fill="hold">
                                          <p:stCondLst>
                                            <p:cond delay="0"/>
                                          </p:stCondLst>
                                        </p:cTn>
                                        <p:tgtEl>
                                          <p:spTgt spid="16"/>
                                        </p:tgtEl>
                                        <p:attrNameLst>
                                          <p:attrName>style.visibility</p:attrName>
                                        </p:attrNameLst>
                                      </p:cBhvr>
                                      <p:to>
                                        <p:strVal val="visible"/>
                                      </p:to>
                                    </p:set>
                                    <p:animEffect transition="in" filter="fade">
                                      <p:cBhvr>
                                        <p:cTn id="131" dur="2000"/>
                                        <p:tgtEl>
                                          <p:spTgt spid="16"/>
                                        </p:tgtEl>
                                      </p:cBhvr>
                                    </p:animEffect>
                                    <p:anim calcmode="lin" valueType="num">
                                      <p:cBhvr>
                                        <p:cTn id="132" dur="2000" fill="hold"/>
                                        <p:tgtEl>
                                          <p:spTgt spid="16"/>
                                        </p:tgtEl>
                                        <p:attrNameLst>
                                          <p:attrName>style.rotation</p:attrName>
                                        </p:attrNameLst>
                                      </p:cBhvr>
                                      <p:tavLst>
                                        <p:tav tm="0">
                                          <p:val>
                                            <p:fltVal val="720"/>
                                          </p:val>
                                        </p:tav>
                                        <p:tav tm="100000">
                                          <p:val>
                                            <p:fltVal val="0"/>
                                          </p:val>
                                        </p:tav>
                                      </p:tavLst>
                                    </p:anim>
                                    <p:anim calcmode="lin" valueType="num">
                                      <p:cBhvr>
                                        <p:cTn id="133" dur="2000" fill="hold"/>
                                        <p:tgtEl>
                                          <p:spTgt spid="16"/>
                                        </p:tgtEl>
                                        <p:attrNameLst>
                                          <p:attrName>ppt_h</p:attrName>
                                        </p:attrNameLst>
                                      </p:cBhvr>
                                      <p:tavLst>
                                        <p:tav tm="0">
                                          <p:val>
                                            <p:fltVal val="0"/>
                                          </p:val>
                                        </p:tav>
                                        <p:tav tm="100000">
                                          <p:val>
                                            <p:strVal val="#ppt_h"/>
                                          </p:val>
                                        </p:tav>
                                      </p:tavLst>
                                    </p:anim>
                                    <p:anim calcmode="lin" valueType="num">
                                      <p:cBhvr>
                                        <p:cTn id="134" dur="2000" fill="hold"/>
                                        <p:tgtEl>
                                          <p:spTgt spid="16"/>
                                        </p:tgtEl>
                                        <p:attrNameLst>
                                          <p:attrName>ppt_w</p:attrName>
                                        </p:attrNameLst>
                                      </p:cBhvr>
                                      <p:tavLst>
                                        <p:tav tm="0">
                                          <p:val>
                                            <p:fltVal val="0"/>
                                          </p:val>
                                        </p:tav>
                                        <p:tav tm="100000">
                                          <p:val>
                                            <p:strVal val="#ppt_w"/>
                                          </p:val>
                                        </p:tav>
                                      </p:tavLst>
                                    </p:anim>
                                  </p:childTnLst>
                                </p:cTn>
                              </p:par>
                              <p:par>
                                <p:cTn id="135" presetID="35" presetClass="entr" presetSubtype="0" fill="hold" grpId="0" nodeType="withEffect">
                                  <p:stCondLst>
                                    <p:cond delay="0"/>
                                  </p:stCondLst>
                                  <p:childTnLst>
                                    <p:set>
                                      <p:cBhvr>
                                        <p:cTn id="136" dur="1" fill="hold">
                                          <p:stCondLst>
                                            <p:cond delay="0"/>
                                          </p:stCondLst>
                                        </p:cTn>
                                        <p:tgtEl>
                                          <p:spTgt spid="17"/>
                                        </p:tgtEl>
                                        <p:attrNameLst>
                                          <p:attrName>style.visibility</p:attrName>
                                        </p:attrNameLst>
                                      </p:cBhvr>
                                      <p:to>
                                        <p:strVal val="visible"/>
                                      </p:to>
                                    </p:set>
                                    <p:animEffect transition="in" filter="fade">
                                      <p:cBhvr>
                                        <p:cTn id="137" dur="2000"/>
                                        <p:tgtEl>
                                          <p:spTgt spid="17"/>
                                        </p:tgtEl>
                                      </p:cBhvr>
                                    </p:animEffect>
                                    <p:anim calcmode="lin" valueType="num">
                                      <p:cBhvr>
                                        <p:cTn id="138" dur="2000" fill="hold"/>
                                        <p:tgtEl>
                                          <p:spTgt spid="17"/>
                                        </p:tgtEl>
                                        <p:attrNameLst>
                                          <p:attrName>style.rotation</p:attrName>
                                        </p:attrNameLst>
                                      </p:cBhvr>
                                      <p:tavLst>
                                        <p:tav tm="0">
                                          <p:val>
                                            <p:fltVal val="720"/>
                                          </p:val>
                                        </p:tav>
                                        <p:tav tm="100000">
                                          <p:val>
                                            <p:fltVal val="0"/>
                                          </p:val>
                                        </p:tav>
                                      </p:tavLst>
                                    </p:anim>
                                    <p:anim calcmode="lin" valueType="num">
                                      <p:cBhvr>
                                        <p:cTn id="139" dur="2000" fill="hold"/>
                                        <p:tgtEl>
                                          <p:spTgt spid="17"/>
                                        </p:tgtEl>
                                        <p:attrNameLst>
                                          <p:attrName>ppt_h</p:attrName>
                                        </p:attrNameLst>
                                      </p:cBhvr>
                                      <p:tavLst>
                                        <p:tav tm="0">
                                          <p:val>
                                            <p:fltVal val="0"/>
                                          </p:val>
                                        </p:tav>
                                        <p:tav tm="100000">
                                          <p:val>
                                            <p:strVal val="#ppt_h"/>
                                          </p:val>
                                        </p:tav>
                                      </p:tavLst>
                                    </p:anim>
                                    <p:anim calcmode="lin" valueType="num">
                                      <p:cBhvr>
                                        <p:cTn id="140" dur="2000" fill="hold"/>
                                        <p:tgtEl>
                                          <p:spTgt spid="17"/>
                                        </p:tgtEl>
                                        <p:attrNameLst>
                                          <p:attrName>ppt_w</p:attrName>
                                        </p:attrNameLst>
                                      </p:cBhvr>
                                      <p:tavLst>
                                        <p:tav tm="0">
                                          <p:val>
                                            <p:fltVal val="0"/>
                                          </p:val>
                                        </p:tav>
                                        <p:tav tm="100000">
                                          <p:val>
                                            <p:strVal val="#ppt_w"/>
                                          </p:val>
                                        </p:tav>
                                      </p:tavLst>
                                    </p:anim>
                                  </p:childTnLst>
                                </p:cTn>
                              </p:par>
                              <p:par>
                                <p:cTn id="141" presetID="35" presetClass="entr" presetSubtype="0" fill="hold" grpId="0" nodeType="withEffect">
                                  <p:stCondLst>
                                    <p:cond delay="0"/>
                                  </p:stCondLst>
                                  <p:childTnLst>
                                    <p:set>
                                      <p:cBhvr>
                                        <p:cTn id="142" dur="1" fill="hold">
                                          <p:stCondLst>
                                            <p:cond delay="0"/>
                                          </p:stCondLst>
                                        </p:cTn>
                                        <p:tgtEl>
                                          <p:spTgt spid="18"/>
                                        </p:tgtEl>
                                        <p:attrNameLst>
                                          <p:attrName>style.visibility</p:attrName>
                                        </p:attrNameLst>
                                      </p:cBhvr>
                                      <p:to>
                                        <p:strVal val="visible"/>
                                      </p:to>
                                    </p:set>
                                    <p:animEffect transition="in" filter="fade">
                                      <p:cBhvr>
                                        <p:cTn id="143" dur="2000"/>
                                        <p:tgtEl>
                                          <p:spTgt spid="18"/>
                                        </p:tgtEl>
                                      </p:cBhvr>
                                    </p:animEffect>
                                    <p:anim calcmode="lin" valueType="num">
                                      <p:cBhvr>
                                        <p:cTn id="144" dur="2000" fill="hold"/>
                                        <p:tgtEl>
                                          <p:spTgt spid="18"/>
                                        </p:tgtEl>
                                        <p:attrNameLst>
                                          <p:attrName>style.rotation</p:attrName>
                                        </p:attrNameLst>
                                      </p:cBhvr>
                                      <p:tavLst>
                                        <p:tav tm="0">
                                          <p:val>
                                            <p:fltVal val="720"/>
                                          </p:val>
                                        </p:tav>
                                        <p:tav tm="100000">
                                          <p:val>
                                            <p:fltVal val="0"/>
                                          </p:val>
                                        </p:tav>
                                      </p:tavLst>
                                    </p:anim>
                                    <p:anim calcmode="lin" valueType="num">
                                      <p:cBhvr>
                                        <p:cTn id="145" dur="2000" fill="hold"/>
                                        <p:tgtEl>
                                          <p:spTgt spid="18"/>
                                        </p:tgtEl>
                                        <p:attrNameLst>
                                          <p:attrName>ppt_h</p:attrName>
                                        </p:attrNameLst>
                                      </p:cBhvr>
                                      <p:tavLst>
                                        <p:tav tm="0">
                                          <p:val>
                                            <p:fltVal val="0"/>
                                          </p:val>
                                        </p:tav>
                                        <p:tav tm="100000">
                                          <p:val>
                                            <p:strVal val="#ppt_h"/>
                                          </p:val>
                                        </p:tav>
                                      </p:tavLst>
                                    </p:anim>
                                    <p:anim calcmode="lin" valueType="num">
                                      <p:cBhvr>
                                        <p:cTn id="146" dur="2000" fill="hold"/>
                                        <p:tgtEl>
                                          <p:spTgt spid="18"/>
                                        </p:tgtEl>
                                        <p:attrNameLst>
                                          <p:attrName>ppt_w</p:attrName>
                                        </p:attrNameLst>
                                      </p:cBhvr>
                                      <p:tavLst>
                                        <p:tav tm="0">
                                          <p:val>
                                            <p:fltVal val="0"/>
                                          </p:val>
                                        </p:tav>
                                        <p:tav tm="100000">
                                          <p:val>
                                            <p:strVal val="#ppt_w"/>
                                          </p:val>
                                        </p:tav>
                                      </p:tavLst>
                                    </p:anim>
                                  </p:childTnLst>
                                </p:cTn>
                              </p:par>
                              <p:par>
                                <p:cTn id="147" presetID="35" presetClass="entr" presetSubtype="0" fill="hold" grpId="0" nodeType="withEffect">
                                  <p:stCondLst>
                                    <p:cond delay="0"/>
                                  </p:stCondLst>
                                  <p:childTnLst>
                                    <p:set>
                                      <p:cBhvr>
                                        <p:cTn id="148" dur="1" fill="hold">
                                          <p:stCondLst>
                                            <p:cond delay="0"/>
                                          </p:stCondLst>
                                        </p:cTn>
                                        <p:tgtEl>
                                          <p:spTgt spid="19"/>
                                        </p:tgtEl>
                                        <p:attrNameLst>
                                          <p:attrName>style.visibility</p:attrName>
                                        </p:attrNameLst>
                                      </p:cBhvr>
                                      <p:to>
                                        <p:strVal val="visible"/>
                                      </p:to>
                                    </p:set>
                                    <p:animEffect transition="in" filter="fade">
                                      <p:cBhvr>
                                        <p:cTn id="149" dur="2000"/>
                                        <p:tgtEl>
                                          <p:spTgt spid="19"/>
                                        </p:tgtEl>
                                      </p:cBhvr>
                                    </p:animEffect>
                                    <p:anim calcmode="lin" valueType="num">
                                      <p:cBhvr>
                                        <p:cTn id="150" dur="2000" fill="hold"/>
                                        <p:tgtEl>
                                          <p:spTgt spid="19"/>
                                        </p:tgtEl>
                                        <p:attrNameLst>
                                          <p:attrName>style.rotation</p:attrName>
                                        </p:attrNameLst>
                                      </p:cBhvr>
                                      <p:tavLst>
                                        <p:tav tm="0">
                                          <p:val>
                                            <p:fltVal val="720"/>
                                          </p:val>
                                        </p:tav>
                                        <p:tav tm="100000">
                                          <p:val>
                                            <p:fltVal val="0"/>
                                          </p:val>
                                        </p:tav>
                                      </p:tavLst>
                                    </p:anim>
                                    <p:anim calcmode="lin" valueType="num">
                                      <p:cBhvr>
                                        <p:cTn id="151" dur="2000" fill="hold"/>
                                        <p:tgtEl>
                                          <p:spTgt spid="19"/>
                                        </p:tgtEl>
                                        <p:attrNameLst>
                                          <p:attrName>ppt_h</p:attrName>
                                        </p:attrNameLst>
                                      </p:cBhvr>
                                      <p:tavLst>
                                        <p:tav tm="0">
                                          <p:val>
                                            <p:fltVal val="0"/>
                                          </p:val>
                                        </p:tav>
                                        <p:tav tm="100000">
                                          <p:val>
                                            <p:strVal val="#ppt_h"/>
                                          </p:val>
                                        </p:tav>
                                      </p:tavLst>
                                    </p:anim>
                                    <p:anim calcmode="lin" valueType="num">
                                      <p:cBhvr>
                                        <p:cTn id="152" dur="2000" fill="hold"/>
                                        <p:tgtEl>
                                          <p:spTgt spid="19"/>
                                        </p:tgtEl>
                                        <p:attrNameLst>
                                          <p:attrName>ppt_w</p:attrName>
                                        </p:attrNameLst>
                                      </p:cBhvr>
                                      <p:tavLst>
                                        <p:tav tm="0">
                                          <p:val>
                                            <p:fltVal val="0"/>
                                          </p:val>
                                        </p:tav>
                                        <p:tav tm="100000">
                                          <p:val>
                                            <p:strVal val="#ppt_w"/>
                                          </p:val>
                                        </p:tav>
                                      </p:tavLst>
                                    </p:anim>
                                  </p:childTnLst>
                                </p:cTn>
                              </p:par>
                            </p:childTnLst>
                          </p:cTn>
                        </p:par>
                      </p:childTnLst>
                    </p:cTn>
                  </p:par>
                  <p:par>
                    <p:cTn id="153" fill="hold" nodeType="clickPar">
                      <p:stCondLst>
                        <p:cond delay="indefinite"/>
                      </p:stCondLst>
                      <p:childTnLst>
                        <p:par>
                          <p:cTn id="154" fill="hold" nodeType="withGroup">
                            <p:stCondLst>
                              <p:cond delay="0"/>
                            </p:stCondLst>
                            <p:childTnLst>
                              <p:par>
                                <p:cTn id="155" presetID="35" presetClass="exit" presetSubtype="0" fill="hold" grpId="1" nodeType="clickEffect">
                                  <p:stCondLst>
                                    <p:cond delay="0"/>
                                  </p:stCondLst>
                                  <p:childTnLst>
                                    <p:animEffect transition="out" filter="fade">
                                      <p:cBhvr>
                                        <p:cTn id="156" dur="2000"/>
                                        <p:tgtEl>
                                          <p:spTgt spid="8"/>
                                        </p:tgtEl>
                                      </p:cBhvr>
                                    </p:animEffect>
                                    <p:anim calcmode="lin" valueType="num">
                                      <p:cBhvr>
                                        <p:cTn id="157" dur="2000"/>
                                        <p:tgtEl>
                                          <p:spTgt spid="8"/>
                                        </p:tgtEl>
                                        <p:attrNameLst>
                                          <p:attrName>style.rotation</p:attrName>
                                        </p:attrNameLst>
                                      </p:cBhvr>
                                      <p:tavLst>
                                        <p:tav tm="0">
                                          <p:val>
                                            <p:fltVal val="0"/>
                                          </p:val>
                                        </p:tav>
                                        <p:tav tm="100000">
                                          <p:val>
                                            <p:fltVal val="720"/>
                                          </p:val>
                                        </p:tav>
                                      </p:tavLst>
                                    </p:anim>
                                    <p:anim calcmode="lin" valueType="num">
                                      <p:cBhvr>
                                        <p:cTn id="158" dur="2000"/>
                                        <p:tgtEl>
                                          <p:spTgt spid="8"/>
                                        </p:tgtEl>
                                        <p:attrNameLst>
                                          <p:attrName>ppt_h</p:attrName>
                                        </p:attrNameLst>
                                      </p:cBhvr>
                                      <p:tavLst>
                                        <p:tav tm="0">
                                          <p:val>
                                            <p:strVal val="ppt_h"/>
                                          </p:val>
                                        </p:tav>
                                        <p:tav tm="100000">
                                          <p:val>
                                            <p:fltVal val="0"/>
                                          </p:val>
                                        </p:tav>
                                      </p:tavLst>
                                    </p:anim>
                                    <p:anim calcmode="lin" valueType="num">
                                      <p:cBhvr>
                                        <p:cTn id="159" dur="2000"/>
                                        <p:tgtEl>
                                          <p:spTgt spid="8"/>
                                        </p:tgtEl>
                                        <p:attrNameLst>
                                          <p:attrName>ppt_w</p:attrName>
                                        </p:attrNameLst>
                                      </p:cBhvr>
                                      <p:tavLst>
                                        <p:tav tm="0">
                                          <p:val>
                                            <p:strVal val="ppt_w"/>
                                          </p:val>
                                        </p:tav>
                                        <p:tav tm="100000">
                                          <p:val>
                                            <p:fltVal val="0"/>
                                          </p:val>
                                        </p:tav>
                                      </p:tavLst>
                                    </p:anim>
                                    <p:set>
                                      <p:cBhvr>
                                        <p:cTn id="160" dur="1" fill="hold">
                                          <p:stCondLst>
                                            <p:cond delay="1999"/>
                                          </p:stCondLst>
                                        </p:cTn>
                                        <p:tgtEl>
                                          <p:spTgt spid="8"/>
                                        </p:tgtEl>
                                        <p:attrNameLst>
                                          <p:attrName>style.visibility</p:attrName>
                                        </p:attrNameLst>
                                      </p:cBhvr>
                                      <p:to>
                                        <p:strVal val="hidden"/>
                                      </p:to>
                                    </p:set>
                                  </p:childTnLst>
                                </p:cTn>
                              </p:par>
                              <p:par>
                                <p:cTn id="161" presetID="35" presetClass="exit" presetSubtype="0" fill="hold" grpId="1" nodeType="withEffect">
                                  <p:stCondLst>
                                    <p:cond delay="0"/>
                                  </p:stCondLst>
                                  <p:childTnLst>
                                    <p:animEffect transition="out" filter="fade">
                                      <p:cBhvr>
                                        <p:cTn id="162" dur="2000"/>
                                        <p:tgtEl>
                                          <p:spTgt spid="9"/>
                                        </p:tgtEl>
                                      </p:cBhvr>
                                    </p:animEffect>
                                    <p:anim calcmode="lin" valueType="num">
                                      <p:cBhvr>
                                        <p:cTn id="163" dur="2000"/>
                                        <p:tgtEl>
                                          <p:spTgt spid="9"/>
                                        </p:tgtEl>
                                        <p:attrNameLst>
                                          <p:attrName>style.rotation</p:attrName>
                                        </p:attrNameLst>
                                      </p:cBhvr>
                                      <p:tavLst>
                                        <p:tav tm="0">
                                          <p:val>
                                            <p:fltVal val="0"/>
                                          </p:val>
                                        </p:tav>
                                        <p:tav tm="100000">
                                          <p:val>
                                            <p:fltVal val="720"/>
                                          </p:val>
                                        </p:tav>
                                      </p:tavLst>
                                    </p:anim>
                                    <p:anim calcmode="lin" valueType="num">
                                      <p:cBhvr>
                                        <p:cTn id="164" dur="2000"/>
                                        <p:tgtEl>
                                          <p:spTgt spid="9"/>
                                        </p:tgtEl>
                                        <p:attrNameLst>
                                          <p:attrName>ppt_h</p:attrName>
                                        </p:attrNameLst>
                                      </p:cBhvr>
                                      <p:tavLst>
                                        <p:tav tm="0">
                                          <p:val>
                                            <p:strVal val="ppt_h"/>
                                          </p:val>
                                        </p:tav>
                                        <p:tav tm="100000">
                                          <p:val>
                                            <p:fltVal val="0"/>
                                          </p:val>
                                        </p:tav>
                                      </p:tavLst>
                                    </p:anim>
                                    <p:anim calcmode="lin" valueType="num">
                                      <p:cBhvr>
                                        <p:cTn id="165" dur="2000"/>
                                        <p:tgtEl>
                                          <p:spTgt spid="9"/>
                                        </p:tgtEl>
                                        <p:attrNameLst>
                                          <p:attrName>ppt_w</p:attrName>
                                        </p:attrNameLst>
                                      </p:cBhvr>
                                      <p:tavLst>
                                        <p:tav tm="0">
                                          <p:val>
                                            <p:strVal val="ppt_w"/>
                                          </p:val>
                                        </p:tav>
                                        <p:tav tm="100000">
                                          <p:val>
                                            <p:fltVal val="0"/>
                                          </p:val>
                                        </p:tav>
                                      </p:tavLst>
                                    </p:anim>
                                    <p:set>
                                      <p:cBhvr>
                                        <p:cTn id="166" dur="1" fill="hold">
                                          <p:stCondLst>
                                            <p:cond delay="1999"/>
                                          </p:stCondLst>
                                        </p:cTn>
                                        <p:tgtEl>
                                          <p:spTgt spid="9"/>
                                        </p:tgtEl>
                                        <p:attrNameLst>
                                          <p:attrName>style.visibility</p:attrName>
                                        </p:attrNameLst>
                                      </p:cBhvr>
                                      <p:to>
                                        <p:strVal val="hidden"/>
                                      </p:to>
                                    </p:set>
                                  </p:childTnLst>
                                </p:cTn>
                              </p:par>
                              <p:par>
                                <p:cTn id="167" presetID="35" presetClass="exit" presetSubtype="0" fill="hold" grpId="1" nodeType="withEffect">
                                  <p:stCondLst>
                                    <p:cond delay="0"/>
                                  </p:stCondLst>
                                  <p:childTnLst>
                                    <p:animEffect transition="out" filter="fade">
                                      <p:cBhvr>
                                        <p:cTn id="168" dur="2000"/>
                                        <p:tgtEl>
                                          <p:spTgt spid="10"/>
                                        </p:tgtEl>
                                      </p:cBhvr>
                                    </p:animEffect>
                                    <p:anim calcmode="lin" valueType="num">
                                      <p:cBhvr>
                                        <p:cTn id="169" dur="2000"/>
                                        <p:tgtEl>
                                          <p:spTgt spid="10"/>
                                        </p:tgtEl>
                                        <p:attrNameLst>
                                          <p:attrName>style.rotation</p:attrName>
                                        </p:attrNameLst>
                                      </p:cBhvr>
                                      <p:tavLst>
                                        <p:tav tm="0">
                                          <p:val>
                                            <p:fltVal val="0"/>
                                          </p:val>
                                        </p:tav>
                                        <p:tav tm="100000">
                                          <p:val>
                                            <p:fltVal val="720"/>
                                          </p:val>
                                        </p:tav>
                                      </p:tavLst>
                                    </p:anim>
                                    <p:anim calcmode="lin" valueType="num">
                                      <p:cBhvr>
                                        <p:cTn id="170" dur="2000"/>
                                        <p:tgtEl>
                                          <p:spTgt spid="10"/>
                                        </p:tgtEl>
                                        <p:attrNameLst>
                                          <p:attrName>ppt_h</p:attrName>
                                        </p:attrNameLst>
                                      </p:cBhvr>
                                      <p:tavLst>
                                        <p:tav tm="0">
                                          <p:val>
                                            <p:strVal val="ppt_h"/>
                                          </p:val>
                                        </p:tav>
                                        <p:tav tm="100000">
                                          <p:val>
                                            <p:fltVal val="0"/>
                                          </p:val>
                                        </p:tav>
                                      </p:tavLst>
                                    </p:anim>
                                    <p:anim calcmode="lin" valueType="num">
                                      <p:cBhvr>
                                        <p:cTn id="171" dur="2000"/>
                                        <p:tgtEl>
                                          <p:spTgt spid="10"/>
                                        </p:tgtEl>
                                        <p:attrNameLst>
                                          <p:attrName>ppt_w</p:attrName>
                                        </p:attrNameLst>
                                      </p:cBhvr>
                                      <p:tavLst>
                                        <p:tav tm="0">
                                          <p:val>
                                            <p:strVal val="ppt_w"/>
                                          </p:val>
                                        </p:tav>
                                        <p:tav tm="100000">
                                          <p:val>
                                            <p:fltVal val="0"/>
                                          </p:val>
                                        </p:tav>
                                      </p:tavLst>
                                    </p:anim>
                                    <p:set>
                                      <p:cBhvr>
                                        <p:cTn id="172" dur="1" fill="hold">
                                          <p:stCondLst>
                                            <p:cond delay="1999"/>
                                          </p:stCondLst>
                                        </p:cTn>
                                        <p:tgtEl>
                                          <p:spTgt spid="10"/>
                                        </p:tgtEl>
                                        <p:attrNameLst>
                                          <p:attrName>style.visibility</p:attrName>
                                        </p:attrNameLst>
                                      </p:cBhvr>
                                      <p:to>
                                        <p:strVal val="hidden"/>
                                      </p:to>
                                    </p:set>
                                  </p:childTnLst>
                                </p:cTn>
                              </p:par>
                              <p:par>
                                <p:cTn id="173" presetID="35" presetClass="exit" presetSubtype="0" fill="hold" grpId="1" nodeType="withEffect">
                                  <p:stCondLst>
                                    <p:cond delay="0"/>
                                  </p:stCondLst>
                                  <p:childTnLst>
                                    <p:animEffect transition="out" filter="fade">
                                      <p:cBhvr>
                                        <p:cTn id="174" dur="2000"/>
                                        <p:tgtEl>
                                          <p:spTgt spid="11"/>
                                        </p:tgtEl>
                                      </p:cBhvr>
                                    </p:animEffect>
                                    <p:anim calcmode="lin" valueType="num">
                                      <p:cBhvr>
                                        <p:cTn id="175" dur="2000"/>
                                        <p:tgtEl>
                                          <p:spTgt spid="11"/>
                                        </p:tgtEl>
                                        <p:attrNameLst>
                                          <p:attrName>style.rotation</p:attrName>
                                        </p:attrNameLst>
                                      </p:cBhvr>
                                      <p:tavLst>
                                        <p:tav tm="0">
                                          <p:val>
                                            <p:fltVal val="0"/>
                                          </p:val>
                                        </p:tav>
                                        <p:tav tm="100000">
                                          <p:val>
                                            <p:fltVal val="720"/>
                                          </p:val>
                                        </p:tav>
                                      </p:tavLst>
                                    </p:anim>
                                    <p:anim calcmode="lin" valueType="num">
                                      <p:cBhvr>
                                        <p:cTn id="176" dur="2000"/>
                                        <p:tgtEl>
                                          <p:spTgt spid="11"/>
                                        </p:tgtEl>
                                        <p:attrNameLst>
                                          <p:attrName>ppt_h</p:attrName>
                                        </p:attrNameLst>
                                      </p:cBhvr>
                                      <p:tavLst>
                                        <p:tav tm="0">
                                          <p:val>
                                            <p:strVal val="ppt_h"/>
                                          </p:val>
                                        </p:tav>
                                        <p:tav tm="100000">
                                          <p:val>
                                            <p:fltVal val="0"/>
                                          </p:val>
                                        </p:tav>
                                      </p:tavLst>
                                    </p:anim>
                                    <p:anim calcmode="lin" valueType="num">
                                      <p:cBhvr>
                                        <p:cTn id="177" dur="2000"/>
                                        <p:tgtEl>
                                          <p:spTgt spid="11"/>
                                        </p:tgtEl>
                                        <p:attrNameLst>
                                          <p:attrName>ppt_w</p:attrName>
                                        </p:attrNameLst>
                                      </p:cBhvr>
                                      <p:tavLst>
                                        <p:tav tm="0">
                                          <p:val>
                                            <p:strVal val="ppt_w"/>
                                          </p:val>
                                        </p:tav>
                                        <p:tav tm="100000">
                                          <p:val>
                                            <p:fltVal val="0"/>
                                          </p:val>
                                        </p:tav>
                                      </p:tavLst>
                                    </p:anim>
                                    <p:set>
                                      <p:cBhvr>
                                        <p:cTn id="178" dur="1" fill="hold">
                                          <p:stCondLst>
                                            <p:cond delay="1999"/>
                                          </p:stCondLst>
                                        </p:cTn>
                                        <p:tgtEl>
                                          <p:spTgt spid="11"/>
                                        </p:tgtEl>
                                        <p:attrNameLst>
                                          <p:attrName>style.visibility</p:attrName>
                                        </p:attrNameLst>
                                      </p:cBhvr>
                                      <p:to>
                                        <p:strVal val="hidden"/>
                                      </p:to>
                                    </p:set>
                                  </p:childTnLst>
                                </p:cTn>
                              </p:par>
                              <p:par>
                                <p:cTn id="179" presetID="35" presetClass="exit" presetSubtype="0" fill="hold" grpId="1" nodeType="withEffect">
                                  <p:stCondLst>
                                    <p:cond delay="0"/>
                                  </p:stCondLst>
                                  <p:childTnLst>
                                    <p:animEffect transition="out" filter="fade">
                                      <p:cBhvr>
                                        <p:cTn id="180" dur="2000"/>
                                        <p:tgtEl>
                                          <p:spTgt spid="12"/>
                                        </p:tgtEl>
                                      </p:cBhvr>
                                    </p:animEffect>
                                    <p:anim calcmode="lin" valueType="num">
                                      <p:cBhvr>
                                        <p:cTn id="181" dur="2000"/>
                                        <p:tgtEl>
                                          <p:spTgt spid="12"/>
                                        </p:tgtEl>
                                        <p:attrNameLst>
                                          <p:attrName>style.rotation</p:attrName>
                                        </p:attrNameLst>
                                      </p:cBhvr>
                                      <p:tavLst>
                                        <p:tav tm="0">
                                          <p:val>
                                            <p:fltVal val="0"/>
                                          </p:val>
                                        </p:tav>
                                        <p:tav tm="100000">
                                          <p:val>
                                            <p:fltVal val="720"/>
                                          </p:val>
                                        </p:tav>
                                      </p:tavLst>
                                    </p:anim>
                                    <p:anim calcmode="lin" valueType="num">
                                      <p:cBhvr>
                                        <p:cTn id="182" dur="2000"/>
                                        <p:tgtEl>
                                          <p:spTgt spid="12"/>
                                        </p:tgtEl>
                                        <p:attrNameLst>
                                          <p:attrName>ppt_h</p:attrName>
                                        </p:attrNameLst>
                                      </p:cBhvr>
                                      <p:tavLst>
                                        <p:tav tm="0">
                                          <p:val>
                                            <p:strVal val="ppt_h"/>
                                          </p:val>
                                        </p:tav>
                                        <p:tav tm="100000">
                                          <p:val>
                                            <p:fltVal val="0"/>
                                          </p:val>
                                        </p:tav>
                                      </p:tavLst>
                                    </p:anim>
                                    <p:anim calcmode="lin" valueType="num">
                                      <p:cBhvr>
                                        <p:cTn id="183" dur="2000"/>
                                        <p:tgtEl>
                                          <p:spTgt spid="12"/>
                                        </p:tgtEl>
                                        <p:attrNameLst>
                                          <p:attrName>ppt_w</p:attrName>
                                        </p:attrNameLst>
                                      </p:cBhvr>
                                      <p:tavLst>
                                        <p:tav tm="0">
                                          <p:val>
                                            <p:strVal val="ppt_w"/>
                                          </p:val>
                                        </p:tav>
                                        <p:tav tm="100000">
                                          <p:val>
                                            <p:fltVal val="0"/>
                                          </p:val>
                                        </p:tav>
                                      </p:tavLst>
                                    </p:anim>
                                    <p:set>
                                      <p:cBhvr>
                                        <p:cTn id="184" dur="1" fill="hold">
                                          <p:stCondLst>
                                            <p:cond delay="1999"/>
                                          </p:stCondLst>
                                        </p:cTn>
                                        <p:tgtEl>
                                          <p:spTgt spid="12"/>
                                        </p:tgtEl>
                                        <p:attrNameLst>
                                          <p:attrName>style.visibility</p:attrName>
                                        </p:attrNameLst>
                                      </p:cBhvr>
                                      <p:to>
                                        <p:strVal val="hidden"/>
                                      </p:to>
                                    </p:set>
                                  </p:childTnLst>
                                </p:cTn>
                              </p:par>
                              <p:par>
                                <p:cTn id="185" presetID="35" presetClass="exit" presetSubtype="0" fill="hold" grpId="1" nodeType="withEffect">
                                  <p:stCondLst>
                                    <p:cond delay="0"/>
                                  </p:stCondLst>
                                  <p:childTnLst>
                                    <p:animEffect transition="out" filter="fade">
                                      <p:cBhvr>
                                        <p:cTn id="186" dur="2000"/>
                                        <p:tgtEl>
                                          <p:spTgt spid="13"/>
                                        </p:tgtEl>
                                      </p:cBhvr>
                                    </p:animEffect>
                                    <p:anim calcmode="lin" valueType="num">
                                      <p:cBhvr>
                                        <p:cTn id="187" dur="2000"/>
                                        <p:tgtEl>
                                          <p:spTgt spid="13"/>
                                        </p:tgtEl>
                                        <p:attrNameLst>
                                          <p:attrName>style.rotation</p:attrName>
                                        </p:attrNameLst>
                                      </p:cBhvr>
                                      <p:tavLst>
                                        <p:tav tm="0">
                                          <p:val>
                                            <p:fltVal val="0"/>
                                          </p:val>
                                        </p:tav>
                                        <p:tav tm="100000">
                                          <p:val>
                                            <p:fltVal val="720"/>
                                          </p:val>
                                        </p:tav>
                                      </p:tavLst>
                                    </p:anim>
                                    <p:anim calcmode="lin" valueType="num">
                                      <p:cBhvr>
                                        <p:cTn id="188" dur="2000"/>
                                        <p:tgtEl>
                                          <p:spTgt spid="13"/>
                                        </p:tgtEl>
                                        <p:attrNameLst>
                                          <p:attrName>ppt_h</p:attrName>
                                        </p:attrNameLst>
                                      </p:cBhvr>
                                      <p:tavLst>
                                        <p:tav tm="0">
                                          <p:val>
                                            <p:strVal val="ppt_h"/>
                                          </p:val>
                                        </p:tav>
                                        <p:tav tm="100000">
                                          <p:val>
                                            <p:fltVal val="0"/>
                                          </p:val>
                                        </p:tav>
                                      </p:tavLst>
                                    </p:anim>
                                    <p:anim calcmode="lin" valueType="num">
                                      <p:cBhvr>
                                        <p:cTn id="189" dur="2000"/>
                                        <p:tgtEl>
                                          <p:spTgt spid="13"/>
                                        </p:tgtEl>
                                        <p:attrNameLst>
                                          <p:attrName>ppt_w</p:attrName>
                                        </p:attrNameLst>
                                      </p:cBhvr>
                                      <p:tavLst>
                                        <p:tav tm="0">
                                          <p:val>
                                            <p:strVal val="ppt_w"/>
                                          </p:val>
                                        </p:tav>
                                        <p:tav tm="100000">
                                          <p:val>
                                            <p:fltVal val="0"/>
                                          </p:val>
                                        </p:tav>
                                      </p:tavLst>
                                    </p:anim>
                                    <p:set>
                                      <p:cBhvr>
                                        <p:cTn id="190" dur="1" fill="hold">
                                          <p:stCondLst>
                                            <p:cond delay="1999"/>
                                          </p:stCondLst>
                                        </p:cTn>
                                        <p:tgtEl>
                                          <p:spTgt spid="13"/>
                                        </p:tgtEl>
                                        <p:attrNameLst>
                                          <p:attrName>style.visibility</p:attrName>
                                        </p:attrNameLst>
                                      </p:cBhvr>
                                      <p:to>
                                        <p:strVal val="hidden"/>
                                      </p:to>
                                    </p:set>
                                  </p:childTnLst>
                                </p:cTn>
                              </p:par>
                              <p:par>
                                <p:cTn id="191" presetID="35" presetClass="exit" presetSubtype="0" fill="hold" grpId="1" nodeType="withEffect">
                                  <p:stCondLst>
                                    <p:cond delay="0"/>
                                  </p:stCondLst>
                                  <p:childTnLst>
                                    <p:animEffect transition="out" filter="fade">
                                      <p:cBhvr>
                                        <p:cTn id="192" dur="2000"/>
                                        <p:tgtEl>
                                          <p:spTgt spid="14"/>
                                        </p:tgtEl>
                                      </p:cBhvr>
                                    </p:animEffect>
                                    <p:anim calcmode="lin" valueType="num">
                                      <p:cBhvr>
                                        <p:cTn id="193" dur="2000"/>
                                        <p:tgtEl>
                                          <p:spTgt spid="14"/>
                                        </p:tgtEl>
                                        <p:attrNameLst>
                                          <p:attrName>style.rotation</p:attrName>
                                        </p:attrNameLst>
                                      </p:cBhvr>
                                      <p:tavLst>
                                        <p:tav tm="0">
                                          <p:val>
                                            <p:fltVal val="0"/>
                                          </p:val>
                                        </p:tav>
                                        <p:tav tm="100000">
                                          <p:val>
                                            <p:fltVal val="720"/>
                                          </p:val>
                                        </p:tav>
                                      </p:tavLst>
                                    </p:anim>
                                    <p:anim calcmode="lin" valueType="num">
                                      <p:cBhvr>
                                        <p:cTn id="194" dur="2000"/>
                                        <p:tgtEl>
                                          <p:spTgt spid="14"/>
                                        </p:tgtEl>
                                        <p:attrNameLst>
                                          <p:attrName>ppt_h</p:attrName>
                                        </p:attrNameLst>
                                      </p:cBhvr>
                                      <p:tavLst>
                                        <p:tav tm="0">
                                          <p:val>
                                            <p:strVal val="ppt_h"/>
                                          </p:val>
                                        </p:tav>
                                        <p:tav tm="100000">
                                          <p:val>
                                            <p:fltVal val="0"/>
                                          </p:val>
                                        </p:tav>
                                      </p:tavLst>
                                    </p:anim>
                                    <p:anim calcmode="lin" valueType="num">
                                      <p:cBhvr>
                                        <p:cTn id="195" dur="2000"/>
                                        <p:tgtEl>
                                          <p:spTgt spid="14"/>
                                        </p:tgtEl>
                                        <p:attrNameLst>
                                          <p:attrName>ppt_w</p:attrName>
                                        </p:attrNameLst>
                                      </p:cBhvr>
                                      <p:tavLst>
                                        <p:tav tm="0">
                                          <p:val>
                                            <p:strVal val="ppt_w"/>
                                          </p:val>
                                        </p:tav>
                                        <p:tav tm="100000">
                                          <p:val>
                                            <p:fltVal val="0"/>
                                          </p:val>
                                        </p:tav>
                                      </p:tavLst>
                                    </p:anim>
                                    <p:set>
                                      <p:cBhvr>
                                        <p:cTn id="196" dur="1" fill="hold">
                                          <p:stCondLst>
                                            <p:cond delay="1999"/>
                                          </p:stCondLst>
                                        </p:cTn>
                                        <p:tgtEl>
                                          <p:spTgt spid="14"/>
                                        </p:tgtEl>
                                        <p:attrNameLst>
                                          <p:attrName>style.visibility</p:attrName>
                                        </p:attrNameLst>
                                      </p:cBhvr>
                                      <p:to>
                                        <p:strVal val="hidden"/>
                                      </p:to>
                                    </p:set>
                                  </p:childTnLst>
                                </p:cTn>
                              </p:par>
                              <p:par>
                                <p:cTn id="197" presetID="35" presetClass="exit" presetSubtype="0" fill="hold" grpId="1" nodeType="withEffect">
                                  <p:stCondLst>
                                    <p:cond delay="0"/>
                                  </p:stCondLst>
                                  <p:childTnLst>
                                    <p:animEffect transition="out" filter="fade">
                                      <p:cBhvr>
                                        <p:cTn id="198" dur="2000"/>
                                        <p:tgtEl>
                                          <p:spTgt spid="15"/>
                                        </p:tgtEl>
                                      </p:cBhvr>
                                    </p:animEffect>
                                    <p:anim calcmode="lin" valueType="num">
                                      <p:cBhvr>
                                        <p:cTn id="199" dur="2000"/>
                                        <p:tgtEl>
                                          <p:spTgt spid="15"/>
                                        </p:tgtEl>
                                        <p:attrNameLst>
                                          <p:attrName>style.rotation</p:attrName>
                                        </p:attrNameLst>
                                      </p:cBhvr>
                                      <p:tavLst>
                                        <p:tav tm="0">
                                          <p:val>
                                            <p:fltVal val="0"/>
                                          </p:val>
                                        </p:tav>
                                        <p:tav tm="100000">
                                          <p:val>
                                            <p:fltVal val="720"/>
                                          </p:val>
                                        </p:tav>
                                      </p:tavLst>
                                    </p:anim>
                                    <p:anim calcmode="lin" valueType="num">
                                      <p:cBhvr>
                                        <p:cTn id="200" dur="2000"/>
                                        <p:tgtEl>
                                          <p:spTgt spid="15"/>
                                        </p:tgtEl>
                                        <p:attrNameLst>
                                          <p:attrName>ppt_h</p:attrName>
                                        </p:attrNameLst>
                                      </p:cBhvr>
                                      <p:tavLst>
                                        <p:tav tm="0">
                                          <p:val>
                                            <p:strVal val="ppt_h"/>
                                          </p:val>
                                        </p:tav>
                                        <p:tav tm="100000">
                                          <p:val>
                                            <p:fltVal val="0"/>
                                          </p:val>
                                        </p:tav>
                                      </p:tavLst>
                                    </p:anim>
                                    <p:anim calcmode="lin" valueType="num">
                                      <p:cBhvr>
                                        <p:cTn id="201" dur="2000"/>
                                        <p:tgtEl>
                                          <p:spTgt spid="15"/>
                                        </p:tgtEl>
                                        <p:attrNameLst>
                                          <p:attrName>ppt_w</p:attrName>
                                        </p:attrNameLst>
                                      </p:cBhvr>
                                      <p:tavLst>
                                        <p:tav tm="0">
                                          <p:val>
                                            <p:strVal val="ppt_w"/>
                                          </p:val>
                                        </p:tav>
                                        <p:tav tm="100000">
                                          <p:val>
                                            <p:fltVal val="0"/>
                                          </p:val>
                                        </p:tav>
                                      </p:tavLst>
                                    </p:anim>
                                    <p:set>
                                      <p:cBhvr>
                                        <p:cTn id="202" dur="1" fill="hold">
                                          <p:stCondLst>
                                            <p:cond delay="1999"/>
                                          </p:stCondLst>
                                        </p:cTn>
                                        <p:tgtEl>
                                          <p:spTgt spid="15"/>
                                        </p:tgtEl>
                                        <p:attrNameLst>
                                          <p:attrName>style.visibility</p:attrName>
                                        </p:attrNameLst>
                                      </p:cBhvr>
                                      <p:to>
                                        <p:strVal val="hidden"/>
                                      </p:to>
                                    </p:set>
                                  </p:childTnLst>
                                </p:cTn>
                              </p:par>
                              <p:par>
                                <p:cTn id="203" presetID="35" presetClass="exit" presetSubtype="0" fill="hold" grpId="1" nodeType="withEffect">
                                  <p:stCondLst>
                                    <p:cond delay="0"/>
                                  </p:stCondLst>
                                  <p:childTnLst>
                                    <p:animEffect transition="out" filter="fade">
                                      <p:cBhvr>
                                        <p:cTn id="204" dur="2000"/>
                                        <p:tgtEl>
                                          <p:spTgt spid="16"/>
                                        </p:tgtEl>
                                      </p:cBhvr>
                                    </p:animEffect>
                                    <p:anim calcmode="lin" valueType="num">
                                      <p:cBhvr>
                                        <p:cTn id="205" dur="2000"/>
                                        <p:tgtEl>
                                          <p:spTgt spid="16"/>
                                        </p:tgtEl>
                                        <p:attrNameLst>
                                          <p:attrName>style.rotation</p:attrName>
                                        </p:attrNameLst>
                                      </p:cBhvr>
                                      <p:tavLst>
                                        <p:tav tm="0">
                                          <p:val>
                                            <p:fltVal val="0"/>
                                          </p:val>
                                        </p:tav>
                                        <p:tav tm="100000">
                                          <p:val>
                                            <p:fltVal val="720"/>
                                          </p:val>
                                        </p:tav>
                                      </p:tavLst>
                                    </p:anim>
                                    <p:anim calcmode="lin" valueType="num">
                                      <p:cBhvr>
                                        <p:cTn id="206" dur="2000"/>
                                        <p:tgtEl>
                                          <p:spTgt spid="16"/>
                                        </p:tgtEl>
                                        <p:attrNameLst>
                                          <p:attrName>ppt_h</p:attrName>
                                        </p:attrNameLst>
                                      </p:cBhvr>
                                      <p:tavLst>
                                        <p:tav tm="0">
                                          <p:val>
                                            <p:strVal val="ppt_h"/>
                                          </p:val>
                                        </p:tav>
                                        <p:tav tm="100000">
                                          <p:val>
                                            <p:fltVal val="0"/>
                                          </p:val>
                                        </p:tav>
                                      </p:tavLst>
                                    </p:anim>
                                    <p:anim calcmode="lin" valueType="num">
                                      <p:cBhvr>
                                        <p:cTn id="207" dur="2000"/>
                                        <p:tgtEl>
                                          <p:spTgt spid="16"/>
                                        </p:tgtEl>
                                        <p:attrNameLst>
                                          <p:attrName>ppt_w</p:attrName>
                                        </p:attrNameLst>
                                      </p:cBhvr>
                                      <p:tavLst>
                                        <p:tav tm="0">
                                          <p:val>
                                            <p:strVal val="ppt_w"/>
                                          </p:val>
                                        </p:tav>
                                        <p:tav tm="100000">
                                          <p:val>
                                            <p:fltVal val="0"/>
                                          </p:val>
                                        </p:tav>
                                      </p:tavLst>
                                    </p:anim>
                                    <p:set>
                                      <p:cBhvr>
                                        <p:cTn id="208" dur="1" fill="hold">
                                          <p:stCondLst>
                                            <p:cond delay="1999"/>
                                          </p:stCondLst>
                                        </p:cTn>
                                        <p:tgtEl>
                                          <p:spTgt spid="16"/>
                                        </p:tgtEl>
                                        <p:attrNameLst>
                                          <p:attrName>style.visibility</p:attrName>
                                        </p:attrNameLst>
                                      </p:cBhvr>
                                      <p:to>
                                        <p:strVal val="hidden"/>
                                      </p:to>
                                    </p:set>
                                  </p:childTnLst>
                                </p:cTn>
                              </p:par>
                              <p:par>
                                <p:cTn id="209" presetID="35" presetClass="exit" presetSubtype="0" fill="hold" grpId="1" nodeType="withEffect">
                                  <p:stCondLst>
                                    <p:cond delay="0"/>
                                  </p:stCondLst>
                                  <p:childTnLst>
                                    <p:animEffect transition="out" filter="fade">
                                      <p:cBhvr>
                                        <p:cTn id="210" dur="2000"/>
                                        <p:tgtEl>
                                          <p:spTgt spid="17"/>
                                        </p:tgtEl>
                                      </p:cBhvr>
                                    </p:animEffect>
                                    <p:anim calcmode="lin" valueType="num">
                                      <p:cBhvr>
                                        <p:cTn id="211" dur="2000"/>
                                        <p:tgtEl>
                                          <p:spTgt spid="17"/>
                                        </p:tgtEl>
                                        <p:attrNameLst>
                                          <p:attrName>style.rotation</p:attrName>
                                        </p:attrNameLst>
                                      </p:cBhvr>
                                      <p:tavLst>
                                        <p:tav tm="0">
                                          <p:val>
                                            <p:fltVal val="0"/>
                                          </p:val>
                                        </p:tav>
                                        <p:tav tm="100000">
                                          <p:val>
                                            <p:fltVal val="720"/>
                                          </p:val>
                                        </p:tav>
                                      </p:tavLst>
                                    </p:anim>
                                    <p:anim calcmode="lin" valueType="num">
                                      <p:cBhvr>
                                        <p:cTn id="212" dur="2000"/>
                                        <p:tgtEl>
                                          <p:spTgt spid="17"/>
                                        </p:tgtEl>
                                        <p:attrNameLst>
                                          <p:attrName>ppt_h</p:attrName>
                                        </p:attrNameLst>
                                      </p:cBhvr>
                                      <p:tavLst>
                                        <p:tav tm="0">
                                          <p:val>
                                            <p:strVal val="ppt_h"/>
                                          </p:val>
                                        </p:tav>
                                        <p:tav tm="100000">
                                          <p:val>
                                            <p:fltVal val="0"/>
                                          </p:val>
                                        </p:tav>
                                      </p:tavLst>
                                    </p:anim>
                                    <p:anim calcmode="lin" valueType="num">
                                      <p:cBhvr>
                                        <p:cTn id="213" dur="2000"/>
                                        <p:tgtEl>
                                          <p:spTgt spid="17"/>
                                        </p:tgtEl>
                                        <p:attrNameLst>
                                          <p:attrName>ppt_w</p:attrName>
                                        </p:attrNameLst>
                                      </p:cBhvr>
                                      <p:tavLst>
                                        <p:tav tm="0">
                                          <p:val>
                                            <p:strVal val="ppt_w"/>
                                          </p:val>
                                        </p:tav>
                                        <p:tav tm="100000">
                                          <p:val>
                                            <p:fltVal val="0"/>
                                          </p:val>
                                        </p:tav>
                                      </p:tavLst>
                                    </p:anim>
                                    <p:set>
                                      <p:cBhvr>
                                        <p:cTn id="214" dur="1" fill="hold">
                                          <p:stCondLst>
                                            <p:cond delay="1999"/>
                                          </p:stCondLst>
                                        </p:cTn>
                                        <p:tgtEl>
                                          <p:spTgt spid="17"/>
                                        </p:tgtEl>
                                        <p:attrNameLst>
                                          <p:attrName>style.visibility</p:attrName>
                                        </p:attrNameLst>
                                      </p:cBhvr>
                                      <p:to>
                                        <p:strVal val="hidden"/>
                                      </p:to>
                                    </p:set>
                                  </p:childTnLst>
                                </p:cTn>
                              </p:par>
                              <p:par>
                                <p:cTn id="215" presetID="35" presetClass="exit" presetSubtype="0" fill="hold" grpId="1" nodeType="withEffect">
                                  <p:stCondLst>
                                    <p:cond delay="0"/>
                                  </p:stCondLst>
                                  <p:childTnLst>
                                    <p:animEffect transition="out" filter="fade">
                                      <p:cBhvr>
                                        <p:cTn id="216" dur="2000"/>
                                        <p:tgtEl>
                                          <p:spTgt spid="18"/>
                                        </p:tgtEl>
                                      </p:cBhvr>
                                    </p:animEffect>
                                    <p:anim calcmode="lin" valueType="num">
                                      <p:cBhvr>
                                        <p:cTn id="217" dur="2000"/>
                                        <p:tgtEl>
                                          <p:spTgt spid="18"/>
                                        </p:tgtEl>
                                        <p:attrNameLst>
                                          <p:attrName>style.rotation</p:attrName>
                                        </p:attrNameLst>
                                      </p:cBhvr>
                                      <p:tavLst>
                                        <p:tav tm="0">
                                          <p:val>
                                            <p:fltVal val="0"/>
                                          </p:val>
                                        </p:tav>
                                        <p:tav tm="100000">
                                          <p:val>
                                            <p:fltVal val="720"/>
                                          </p:val>
                                        </p:tav>
                                      </p:tavLst>
                                    </p:anim>
                                    <p:anim calcmode="lin" valueType="num">
                                      <p:cBhvr>
                                        <p:cTn id="218" dur="2000"/>
                                        <p:tgtEl>
                                          <p:spTgt spid="18"/>
                                        </p:tgtEl>
                                        <p:attrNameLst>
                                          <p:attrName>ppt_h</p:attrName>
                                        </p:attrNameLst>
                                      </p:cBhvr>
                                      <p:tavLst>
                                        <p:tav tm="0">
                                          <p:val>
                                            <p:strVal val="ppt_h"/>
                                          </p:val>
                                        </p:tav>
                                        <p:tav tm="100000">
                                          <p:val>
                                            <p:fltVal val="0"/>
                                          </p:val>
                                        </p:tav>
                                      </p:tavLst>
                                    </p:anim>
                                    <p:anim calcmode="lin" valueType="num">
                                      <p:cBhvr>
                                        <p:cTn id="219" dur="2000"/>
                                        <p:tgtEl>
                                          <p:spTgt spid="18"/>
                                        </p:tgtEl>
                                        <p:attrNameLst>
                                          <p:attrName>ppt_w</p:attrName>
                                        </p:attrNameLst>
                                      </p:cBhvr>
                                      <p:tavLst>
                                        <p:tav tm="0">
                                          <p:val>
                                            <p:strVal val="ppt_w"/>
                                          </p:val>
                                        </p:tav>
                                        <p:tav tm="100000">
                                          <p:val>
                                            <p:fltVal val="0"/>
                                          </p:val>
                                        </p:tav>
                                      </p:tavLst>
                                    </p:anim>
                                    <p:set>
                                      <p:cBhvr>
                                        <p:cTn id="220" dur="1" fill="hold">
                                          <p:stCondLst>
                                            <p:cond delay="1999"/>
                                          </p:stCondLst>
                                        </p:cTn>
                                        <p:tgtEl>
                                          <p:spTgt spid="18"/>
                                        </p:tgtEl>
                                        <p:attrNameLst>
                                          <p:attrName>style.visibility</p:attrName>
                                        </p:attrNameLst>
                                      </p:cBhvr>
                                      <p:to>
                                        <p:strVal val="hidden"/>
                                      </p:to>
                                    </p:set>
                                  </p:childTnLst>
                                </p:cTn>
                              </p:par>
                              <p:par>
                                <p:cTn id="221" presetID="35" presetClass="exit" presetSubtype="0" fill="hold" grpId="1" nodeType="withEffect">
                                  <p:stCondLst>
                                    <p:cond delay="0"/>
                                  </p:stCondLst>
                                  <p:childTnLst>
                                    <p:animEffect transition="out" filter="fade">
                                      <p:cBhvr>
                                        <p:cTn id="222" dur="2000"/>
                                        <p:tgtEl>
                                          <p:spTgt spid="19"/>
                                        </p:tgtEl>
                                      </p:cBhvr>
                                    </p:animEffect>
                                    <p:anim calcmode="lin" valueType="num">
                                      <p:cBhvr>
                                        <p:cTn id="223" dur="2000"/>
                                        <p:tgtEl>
                                          <p:spTgt spid="19"/>
                                        </p:tgtEl>
                                        <p:attrNameLst>
                                          <p:attrName>style.rotation</p:attrName>
                                        </p:attrNameLst>
                                      </p:cBhvr>
                                      <p:tavLst>
                                        <p:tav tm="0">
                                          <p:val>
                                            <p:fltVal val="0"/>
                                          </p:val>
                                        </p:tav>
                                        <p:tav tm="100000">
                                          <p:val>
                                            <p:fltVal val="720"/>
                                          </p:val>
                                        </p:tav>
                                      </p:tavLst>
                                    </p:anim>
                                    <p:anim calcmode="lin" valueType="num">
                                      <p:cBhvr>
                                        <p:cTn id="224" dur="2000"/>
                                        <p:tgtEl>
                                          <p:spTgt spid="19"/>
                                        </p:tgtEl>
                                        <p:attrNameLst>
                                          <p:attrName>ppt_h</p:attrName>
                                        </p:attrNameLst>
                                      </p:cBhvr>
                                      <p:tavLst>
                                        <p:tav tm="0">
                                          <p:val>
                                            <p:strVal val="ppt_h"/>
                                          </p:val>
                                        </p:tav>
                                        <p:tav tm="100000">
                                          <p:val>
                                            <p:fltVal val="0"/>
                                          </p:val>
                                        </p:tav>
                                      </p:tavLst>
                                    </p:anim>
                                    <p:anim calcmode="lin" valueType="num">
                                      <p:cBhvr>
                                        <p:cTn id="225" dur="2000"/>
                                        <p:tgtEl>
                                          <p:spTgt spid="19"/>
                                        </p:tgtEl>
                                        <p:attrNameLst>
                                          <p:attrName>ppt_w</p:attrName>
                                        </p:attrNameLst>
                                      </p:cBhvr>
                                      <p:tavLst>
                                        <p:tav tm="0">
                                          <p:val>
                                            <p:strVal val="ppt_w"/>
                                          </p:val>
                                        </p:tav>
                                        <p:tav tm="100000">
                                          <p:val>
                                            <p:fltVal val="0"/>
                                          </p:val>
                                        </p:tav>
                                      </p:tavLst>
                                    </p:anim>
                                    <p:set>
                                      <p:cBhvr>
                                        <p:cTn id="226" dur="1" fill="hold">
                                          <p:stCondLst>
                                            <p:cond delay="1999"/>
                                          </p:stCondLst>
                                        </p:cTn>
                                        <p:tgtEl>
                                          <p:spTgt spid="19"/>
                                        </p:tgtEl>
                                        <p:attrNameLst>
                                          <p:attrName>style.visibility</p:attrName>
                                        </p:attrNameLst>
                                      </p:cBhvr>
                                      <p:to>
                                        <p:strVal val="hidden"/>
                                      </p:to>
                                    </p:set>
                                  </p:childTnLst>
                                </p:cTn>
                              </p:par>
                            </p:childTnLst>
                          </p:cTn>
                        </p:par>
                      </p:childTnLst>
                    </p:cTn>
                  </p:par>
                  <p:par>
                    <p:cTn id="227" fill="hold" nodeType="clickPar">
                      <p:stCondLst>
                        <p:cond delay="indefinite"/>
                      </p:stCondLst>
                      <p:childTnLst>
                        <p:par>
                          <p:cTn id="228" fill="hold" nodeType="withGroup">
                            <p:stCondLst>
                              <p:cond delay="0"/>
                            </p:stCondLst>
                            <p:childTnLst>
                              <p:par>
                                <p:cTn id="229" presetID="2" presetClass="exit" presetSubtype="4" fill="hold" nodeType="clickEffect">
                                  <p:stCondLst>
                                    <p:cond delay="0"/>
                                  </p:stCondLst>
                                  <p:childTnLst>
                                    <p:anim calcmode="lin" valueType="num">
                                      <p:cBhvr additive="base">
                                        <p:cTn id="230" dur="500"/>
                                        <p:tgtEl>
                                          <p:spTgt spid="10245"/>
                                        </p:tgtEl>
                                        <p:attrNameLst>
                                          <p:attrName>ppt_x</p:attrName>
                                        </p:attrNameLst>
                                      </p:cBhvr>
                                      <p:tavLst>
                                        <p:tav tm="0">
                                          <p:val>
                                            <p:strVal val="ppt_x"/>
                                          </p:val>
                                        </p:tav>
                                        <p:tav tm="100000">
                                          <p:val>
                                            <p:strVal val="ppt_x"/>
                                          </p:val>
                                        </p:tav>
                                      </p:tavLst>
                                    </p:anim>
                                    <p:anim calcmode="lin" valueType="num">
                                      <p:cBhvr additive="base">
                                        <p:cTn id="231" dur="500"/>
                                        <p:tgtEl>
                                          <p:spTgt spid="10245"/>
                                        </p:tgtEl>
                                        <p:attrNameLst>
                                          <p:attrName>ppt_y</p:attrName>
                                        </p:attrNameLst>
                                      </p:cBhvr>
                                      <p:tavLst>
                                        <p:tav tm="0">
                                          <p:val>
                                            <p:strVal val="ppt_y"/>
                                          </p:val>
                                        </p:tav>
                                        <p:tav tm="100000">
                                          <p:val>
                                            <p:strVal val="1+ppt_h/2"/>
                                          </p:val>
                                        </p:tav>
                                      </p:tavLst>
                                    </p:anim>
                                    <p:set>
                                      <p:cBhvr>
                                        <p:cTn id="232" dur="1" fill="hold">
                                          <p:stCondLst>
                                            <p:cond delay="499"/>
                                          </p:stCondLst>
                                        </p:cTn>
                                        <p:tgtEl>
                                          <p:spTgt spid="102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autoUpdateAnimBg="0"/>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2525713" y="114300"/>
            <a:ext cx="7162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lnSpc>
                <a:spcPct val="90000"/>
              </a:lnSpc>
              <a:defRPr sz="2000" b="1">
                <a:solidFill>
                  <a:schemeClr val="tx1"/>
                </a:solidFill>
                <a:latin typeface="Arial" pitchFamily="34" charset="0"/>
                <a:ea typeface="MS PGothic" pitchFamily="34" charset="-128"/>
              </a:defRPr>
            </a:lvl1pPr>
            <a:lvl2pPr marL="37931725" indent="-37474525">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pPr algn="ctr" eaLnBrk="0" fontAlgn="base" hangingPunct="0">
              <a:spcBef>
                <a:spcPct val="0"/>
              </a:spcBef>
              <a:spcAft>
                <a:spcPct val="0"/>
              </a:spcAft>
            </a:pPr>
            <a:r>
              <a:rPr lang="en-US" altLang="en-US" sz="5400">
                <a:solidFill>
                  <a:srgbClr val="00279F"/>
                </a:solidFill>
              </a:rPr>
              <a:t>Key Concepts</a:t>
            </a:r>
          </a:p>
        </p:txBody>
      </p:sp>
      <p:sp>
        <p:nvSpPr>
          <p:cNvPr id="61444" name="Text Box 4"/>
          <p:cNvSpPr txBox="1">
            <a:spLocks noChangeArrowheads="1"/>
          </p:cNvSpPr>
          <p:nvPr/>
        </p:nvSpPr>
        <p:spPr bwMode="auto">
          <a:xfrm>
            <a:off x="1916113" y="1066801"/>
            <a:ext cx="8599487" cy="5207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lnSpc>
                <a:spcPct val="90000"/>
              </a:lnSpc>
              <a:defRPr sz="2000" b="1">
                <a:solidFill>
                  <a:schemeClr val="tx1"/>
                </a:solidFill>
                <a:latin typeface="Arial" pitchFamily="34" charset="0"/>
                <a:ea typeface="MS PGothic" pitchFamily="34" charset="-128"/>
              </a:defRPr>
            </a:lvl1pPr>
            <a:lvl2pPr marL="37931725" indent="-37474525">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pPr eaLnBrk="0" fontAlgn="base" hangingPunct="0">
              <a:spcBef>
                <a:spcPct val="50000"/>
              </a:spcBef>
              <a:spcAft>
                <a:spcPct val="0"/>
              </a:spcAft>
              <a:buClr>
                <a:srgbClr val="00AE00"/>
              </a:buClr>
              <a:buFont typeface="Wingdings" pitchFamily="2" charset="2"/>
              <a:buChar char="v"/>
            </a:pPr>
            <a:r>
              <a:rPr lang="en-US" altLang="en-US" sz="3200" dirty="0">
                <a:solidFill>
                  <a:srgbClr val="FFFFFF"/>
                </a:solidFill>
              </a:rPr>
              <a:t>  Sample data is most useful when collected in an appropriate way, such as through a process of </a:t>
            </a:r>
            <a:r>
              <a:rPr lang="en-US" altLang="en-US" sz="3200" dirty="0">
                <a:solidFill>
                  <a:srgbClr val="FC0128"/>
                </a:solidFill>
              </a:rPr>
              <a:t>random</a:t>
            </a:r>
            <a:r>
              <a:rPr lang="en-US" altLang="en-US" sz="3200" dirty="0">
                <a:solidFill>
                  <a:srgbClr val="FFFFFF"/>
                </a:solidFill>
              </a:rPr>
              <a:t> selection.</a:t>
            </a:r>
          </a:p>
          <a:p>
            <a:pPr eaLnBrk="0" fontAlgn="base" hangingPunct="0">
              <a:spcBef>
                <a:spcPct val="50000"/>
              </a:spcBef>
              <a:spcAft>
                <a:spcPct val="0"/>
              </a:spcAft>
              <a:buClr>
                <a:srgbClr val="00AE00"/>
              </a:buClr>
            </a:pPr>
            <a:endParaRPr lang="en-US" altLang="en-US" sz="1800" dirty="0">
              <a:solidFill>
                <a:srgbClr val="FFFFFF"/>
              </a:solidFill>
            </a:endParaRPr>
          </a:p>
          <a:p>
            <a:pPr eaLnBrk="0" fontAlgn="base" hangingPunct="0">
              <a:spcBef>
                <a:spcPct val="50000"/>
              </a:spcBef>
              <a:spcAft>
                <a:spcPct val="0"/>
              </a:spcAft>
              <a:buClr>
                <a:srgbClr val="00AE00"/>
              </a:buClr>
              <a:buFont typeface="Wingdings" pitchFamily="2" charset="2"/>
              <a:buChar char="v"/>
            </a:pPr>
            <a:r>
              <a:rPr lang="en-US" altLang="en-US" sz="3200" dirty="0">
                <a:solidFill>
                  <a:srgbClr val="FFFFFF"/>
                </a:solidFill>
              </a:rPr>
              <a:t> A </a:t>
            </a:r>
            <a:r>
              <a:rPr lang="en-US" altLang="en-US" sz="3200" dirty="0">
                <a:solidFill>
                  <a:srgbClr val="FF0000"/>
                </a:solidFill>
              </a:rPr>
              <a:t>random</a:t>
            </a:r>
            <a:r>
              <a:rPr lang="en-US" altLang="en-US" sz="3200" dirty="0">
                <a:solidFill>
                  <a:srgbClr val="FFFFFF"/>
                </a:solidFill>
              </a:rPr>
              <a:t> sample is one in which 	every member of the population has an </a:t>
            </a:r>
            <a:r>
              <a:rPr lang="en-US" altLang="en-US" sz="3200" i="1" u="sng" dirty="0">
                <a:solidFill>
                  <a:srgbClr val="FFFF00"/>
                </a:solidFill>
              </a:rPr>
              <a:t>equal</a:t>
            </a:r>
            <a:r>
              <a:rPr lang="en-US" altLang="en-US" sz="3200" dirty="0">
                <a:solidFill>
                  <a:srgbClr val="FFFFFF"/>
                </a:solidFill>
              </a:rPr>
              <a:t> probability of being </a:t>
            </a:r>
            <a:r>
              <a:rPr lang="en-US" altLang="en-US" sz="3200" u="sng" dirty="0">
                <a:solidFill>
                  <a:srgbClr val="00AE00">
                    <a:lumMod val="40000"/>
                    <a:lumOff val="60000"/>
                  </a:srgbClr>
                </a:solidFill>
              </a:rPr>
              <a:t>included in the survey</a:t>
            </a:r>
            <a:r>
              <a:rPr lang="en-US" altLang="en-US" sz="3200" dirty="0">
                <a:solidFill>
                  <a:srgbClr val="FFFFFF"/>
                </a:solidFill>
              </a:rPr>
              <a:t>.</a:t>
            </a:r>
          </a:p>
          <a:p>
            <a:pPr eaLnBrk="0" fontAlgn="base" hangingPunct="0">
              <a:spcBef>
                <a:spcPct val="50000"/>
              </a:spcBef>
              <a:spcAft>
                <a:spcPct val="0"/>
              </a:spcAft>
              <a:buClr>
                <a:srgbClr val="00AE00"/>
              </a:buClr>
              <a:buFont typeface="Wingdings" pitchFamily="2" charset="2"/>
              <a:buChar char="v"/>
            </a:pPr>
            <a:endParaRPr lang="en-US" sz="3200" b="0" dirty="0">
              <a:solidFill>
                <a:srgbClr val="FFFFFF"/>
              </a:solidFill>
            </a:endParaRPr>
          </a:p>
          <a:p>
            <a:pPr eaLnBrk="0" fontAlgn="base" hangingPunct="0">
              <a:spcBef>
                <a:spcPct val="50000"/>
              </a:spcBef>
              <a:spcAft>
                <a:spcPct val="0"/>
              </a:spcAft>
              <a:buClr>
                <a:srgbClr val="00AE00"/>
              </a:buClr>
              <a:buFont typeface="Wingdings" pitchFamily="2" charset="2"/>
              <a:buChar char="v"/>
            </a:pPr>
            <a:r>
              <a:rPr lang="en-US" sz="3200" dirty="0">
                <a:solidFill>
                  <a:srgbClr val="FFFFFF"/>
                </a:solidFill>
              </a:rPr>
              <a:t>If a sample is not taken at random, we run the risk of obtaining a </a:t>
            </a:r>
            <a:r>
              <a:rPr lang="en-US" sz="3200" dirty="0">
                <a:solidFill>
                  <a:srgbClr val="FF0000"/>
                </a:solidFill>
              </a:rPr>
              <a:t>biased</a:t>
            </a:r>
            <a:r>
              <a:rPr lang="en-US" sz="3200" dirty="0">
                <a:solidFill>
                  <a:srgbClr val="FFFFFF"/>
                </a:solidFill>
              </a:rPr>
              <a:t> estimate.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444">
                                            <p:txEl>
                                              <p:pRg st="0" end="0"/>
                                            </p:txEl>
                                          </p:spTgt>
                                        </p:tgtEl>
                                        <p:attrNameLst>
                                          <p:attrName>style.visibility</p:attrName>
                                        </p:attrNameLst>
                                      </p:cBhvr>
                                      <p:to>
                                        <p:strVal val="visible"/>
                                      </p:to>
                                    </p:set>
                                    <p:anim calcmode="lin" valueType="num">
                                      <p:cBhvr additive="base">
                                        <p:cTn id="7" dur="500" fill="hold"/>
                                        <p:tgtEl>
                                          <p:spTgt spid="6144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4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1444">
                                            <p:txEl>
                                              <p:pRg st="2" end="2"/>
                                            </p:txEl>
                                          </p:spTgt>
                                        </p:tgtEl>
                                        <p:attrNameLst>
                                          <p:attrName>style.visibility</p:attrName>
                                        </p:attrNameLst>
                                      </p:cBhvr>
                                      <p:to>
                                        <p:strVal val="visible"/>
                                      </p:to>
                                    </p:set>
                                    <p:anim calcmode="lin" valueType="num">
                                      <p:cBhvr additive="base">
                                        <p:cTn id="13" dur="500" fill="hold"/>
                                        <p:tgtEl>
                                          <p:spTgt spid="6144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4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44">
                                            <p:txEl>
                                              <p:pRg st="4" end="4"/>
                                            </p:txEl>
                                          </p:spTgt>
                                        </p:tgtEl>
                                        <p:attrNameLst>
                                          <p:attrName>style.visibility</p:attrName>
                                        </p:attrNameLst>
                                      </p:cBhvr>
                                      <p:to>
                                        <p:strVal val="visible"/>
                                      </p:to>
                                    </p:set>
                                    <p:anim calcmode="lin" valueType="num">
                                      <p:cBhvr additive="base">
                                        <p:cTn id="19" dur="500" fill="hold"/>
                                        <p:tgtEl>
                                          <p:spTgt spid="6144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4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bwMode="auto">
          <a:xfrm>
            <a:off x="1920875" y="3505200"/>
            <a:ext cx="8442325" cy="2209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a:lnSpc>
                <a:spcPct val="110000"/>
              </a:lnSpc>
              <a:spcAft>
                <a:spcPct val="5000"/>
              </a:spcAft>
              <a:buClr>
                <a:schemeClr val="accent2"/>
              </a:buClr>
              <a:buFont typeface="Wingdings" pitchFamily="2" charset="2"/>
              <a:buChar char="v"/>
            </a:pPr>
            <a:r>
              <a:rPr lang="en-US" altLang="en-US" sz="4000" dirty="0">
                <a:solidFill>
                  <a:schemeClr val="hlink"/>
                </a:solidFill>
              </a:rPr>
              <a:t>Bias</a:t>
            </a:r>
          </a:p>
          <a:p>
            <a:pPr lvl="1">
              <a:lnSpc>
                <a:spcPct val="110000"/>
              </a:lnSpc>
              <a:spcAft>
                <a:spcPct val="5000"/>
              </a:spcAft>
              <a:buClr>
                <a:schemeClr val="accent2"/>
              </a:buClr>
              <a:buFont typeface="Wingdings" pitchFamily="2" charset="2"/>
              <a:buChar char="v"/>
            </a:pPr>
            <a:r>
              <a:rPr lang="en-US" dirty="0"/>
              <a:t>A statistic is </a:t>
            </a:r>
            <a:r>
              <a:rPr lang="en-US" dirty="0">
                <a:solidFill>
                  <a:srgbClr val="FF0000"/>
                </a:solidFill>
              </a:rPr>
              <a:t>biased</a:t>
            </a:r>
            <a:r>
              <a:rPr lang="en-US" dirty="0"/>
              <a:t> if it is calculated in such a way that it is systematically different from the population parameter of interest.</a:t>
            </a:r>
            <a:endParaRPr lang="en-US" altLang="en-US" dirty="0">
              <a:solidFill>
                <a:schemeClr val="hlink"/>
              </a:solidFill>
            </a:endParaRPr>
          </a:p>
          <a:p>
            <a:pPr>
              <a:lnSpc>
                <a:spcPct val="100000"/>
              </a:lnSpc>
              <a:spcAft>
                <a:spcPct val="5000"/>
              </a:spcAft>
              <a:buFontTx/>
              <a:buNone/>
            </a:pPr>
            <a:r>
              <a:rPr lang="en-US" altLang="en-US" sz="3000" dirty="0">
                <a:solidFill>
                  <a:schemeClr val="hlink"/>
                </a:solidFill>
              </a:rPr>
              <a:t>		</a:t>
            </a:r>
            <a:endParaRPr lang="en-US" altLang="en-US" sz="3000" dirty="0"/>
          </a:p>
        </p:txBody>
      </p:sp>
      <p:sp>
        <p:nvSpPr>
          <p:cNvPr id="2" name="Rectangle 7"/>
          <p:cNvSpPr>
            <a:spLocks noGrp="1" noChangeArrowheads="1"/>
          </p:cNvSpPr>
          <p:nvPr>
            <p:ph type="title"/>
          </p:nvPr>
        </p:nvSpPr>
        <p:spPr bwMode="auto">
          <a:xfrm>
            <a:off x="5791200" y="1056640"/>
            <a:ext cx="4648200" cy="99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sz="5400" dirty="0">
                <a:solidFill>
                  <a:srgbClr val="00279F"/>
                </a:solidFill>
              </a:rPr>
              <a:t>Definitions</a:t>
            </a:r>
          </a:p>
        </p:txBody>
      </p:sp>
      <p:pic>
        <p:nvPicPr>
          <p:cNvPr id="10245" name="Picture 5" descr="http://findwally.co.uk/fankit/graphics/IntlManOfLiterature/Scenes/DepartmentSto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4494" y="409575"/>
            <a:ext cx="3986213"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Oval 44"/>
          <p:cNvSpPr>
            <a:spLocks noChangeArrowheads="1"/>
          </p:cNvSpPr>
          <p:nvPr/>
        </p:nvSpPr>
        <p:spPr bwMode="auto">
          <a:xfrm>
            <a:off x="3429000" y="1676400"/>
            <a:ext cx="1524000" cy="914400"/>
          </a:xfrm>
          <a:prstGeom prst="ellipse">
            <a:avLst/>
          </a:prstGeom>
          <a:noFill/>
          <a:ln w="571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lvl1pPr>
              <a:lnSpc>
                <a:spcPct val="90000"/>
              </a:lnSpc>
              <a:defRPr sz="2000" b="1">
                <a:solidFill>
                  <a:schemeClr val="tx1"/>
                </a:solidFill>
                <a:latin typeface="Arial" pitchFamily="34" charset="0"/>
                <a:ea typeface="MS PGothic" pitchFamily="34" charset="-128"/>
              </a:defRPr>
            </a:lvl1pPr>
            <a:lvl2pPr marL="37931725" indent="-37474525">
              <a:lnSpc>
                <a:spcPct val="90000"/>
              </a:lnSpc>
              <a:defRPr sz="2000" b="1">
                <a:solidFill>
                  <a:schemeClr val="tx1"/>
                </a:solidFill>
                <a:latin typeface="Arial" pitchFamily="34" charset="0"/>
                <a:ea typeface="MS PGothic" pitchFamily="34" charset="-128"/>
              </a:defRPr>
            </a:lvl2pPr>
            <a:lvl3pPr marL="1143000" indent="-228600">
              <a:lnSpc>
                <a:spcPct val="90000"/>
              </a:lnSpc>
              <a:defRPr sz="2000" b="1">
                <a:solidFill>
                  <a:schemeClr val="tx1"/>
                </a:solidFill>
                <a:latin typeface="Arial" pitchFamily="34" charset="0"/>
                <a:ea typeface="MS PGothic" pitchFamily="34" charset="-128"/>
              </a:defRPr>
            </a:lvl3pPr>
            <a:lvl4pPr marL="1600200" indent="-228600">
              <a:lnSpc>
                <a:spcPct val="90000"/>
              </a:lnSpc>
              <a:defRPr sz="2000" b="1">
                <a:solidFill>
                  <a:schemeClr val="tx1"/>
                </a:solidFill>
                <a:latin typeface="Arial" pitchFamily="34" charset="0"/>
                <a:ea typeface="MS PGothic" pitchFamily="34" charset="-128"/>
              </a:defRPr>
            </a:lvl4pPr>
            <a:lvl5pPr marL="2057400" indent="-228600">
              <a:lnSpc>
                <a:spcPct val="90000"/>
              </a:lnSpc>
              <a:defRPr sz="2000" b="1">
                <a:solidFill>
                  <a:schemeClr val="tx1"/>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000" b="1">
                <a:solidFill>
                  <a:schemeClr val="tx1"/>
                </a:solidFill>
                <a:latin typeface="Arial" pitchFamily="34" charset="0"/>
                <a:ea typeface="MS PGothic" pitchFamily="34" charset="-128"/>
              </a:defRPr>
            </a:lvl9pPr>
          </a:lstStyle>
          <a:p>
            <a:pPr eaLnBrk="0" fontAlgn="base" hangingPunct="0">
              <a:spcBef>
                <a:spcPct val="0"/>
              </a:spcBef>
              <a:spcAft>
                <a:spcPct val="0"/>
              </a:spcAft>
            </a:pPr>
            <a:endParaRPr lang="en-US" altLang="en-US">
              <a:solidFill>
                <a:srgbClr val="FFFFFF"/>
              </a:solidFill>
            </a:endParaRPr>
          </a:p>
        </p:txBody>
      </p:sp>
    </p:spTree>
    <p:extLst>
      <p:ext uri="{BB962C8B-B14F-4D97-AF65-F5344CB8AC3E}">
        <p14:creationId xmlns:p14="http://schemas.microsoft.com/office/powerpoint/2010/main" val="1115588872"/>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2000"/>
                                        <p:tgtEl>
                                          <p:spTgt spid="45"/>
                                        </p:tgtEl>
                                      </p:cBhvr>
                                    </p:animEffect>
                                    <p:anim calcmode="lin" valueType="num">
                                      <p:cBhvr>
                                        <p:cTn id="8" dur="2000" fill="hold"/>
                                        <p:tgtEl>
                                          <p:spTgt spid="45"/>
                                        </p:tgtEl>
                                        <p:attrNameLst>
                                          <p:attrName>style.rotation</p:attrName>
                                        </p:attrNameLst>
                                      </p:cBhvr>
                                      <p:tavLst>
                                        <p:tav tm="0">
                                          <p:val>
                                            <p:fltVal val="720"/>
                                          </p:val>
                                        </p:tav>
                                        <p:tav tm="100000">
                                          <p:val>
                                            <p:fltVal val="0"/>
                                          </p:val>
                                        </p:tav>
                                      </p:tavLst>
                                    </p:anim>
                                    <p:anim calcmode="lin" valueType="num">
                                      <p:cBhvr>
                                        <p:cTn id="9" dur="2000" fill="hold"/>
                                        <p:tgtEl>
                                          <p:spTgt spid="45"/>
                                        </p:tgtEl>
                                        <p:attrNameLst>
                                          <p:attrName>ppt_h</p:attrName>
                                        </p:attrNameLst>
                                      </p:cBhvr>
                                      <p:tavLst>
                                        <p:tav tm="0">
                                          <p:val>
                                            <p:fltVal val="0"/>
                                          </p:val>
                                        </p:tav>
                                        <p:tav tm="100000">
                                          <p:val>
                                            <p:strVal val="#ppt_h"/>
                                          </p:val>
                                        </p:tav>
                                      </p:tavLst>
                                    </p:anim>
                                    <p:anim calcmode="lin" valueType="num">
                                      <p:cBhvr>
                                        <p:cTn id="10" dur="2000" fill="hold"/>
                                        <p:tgtEl>
                                          <p:spTgt spid="45"/>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xit" presetSubtype="0" fill="hold" grpId="1" nodeType="clickEffect">
                                  <p:stCondLst>
                                    <p:cond delay="0"/>
                                  </p:stCondLst>
                                  <p:childTnLst>
                                    <p:animEffect transition="out" filter="fade">
                                      <p:cBhvr>
                                        <p:cTn id="14" dur="2000"/>
                                        <p:tgtEl>
                                          <p:spTgt spid="45"/>
                                        </p:tgtEl>
                                      </p:cBhvr>
                                    </p:animEffect>
                                    <p:anim calcmode="lin" valueType="num">
                                      <p:cBhvr>
                                        <p:cTn id="15" dur="2000"/>
                                        <p:tgtEl>
                                          <p:spTgt spid="45"/>
                                        </p:tgtEl>
                                        <p:attrNameLst>
                                          <p:attrName>style.rotation</p:attrName>
                                        </p:attrNameLst>
                                      </p:cBhvr>
                                      <p:tavLst>
                                        <p:tav tm="0">
                                          <p:val>
                                            <p:fltVal val="0"/>
                                          </p:val>
                                        </p:tav>
                                        <p:tav tm="100000">
                                          <p:val>
                                            <p:fltVal val="720"/>
                                          </p:val>
                                        </p:tav>
                                      </p:tavLst>
                                    </p:anim>
                                    <p:anim calcmode="lin" valueType="num">
                                      <p:cBhvr>
                                        <p:cTn id="16" dur="2000"/>
                                        <p:tgtEl>
                                          <p:spTgt spid="45"/>
                                        </p:tgtEl>
                                        <p:attrNameLst>
                                          <p:attrName>ppt_h</p:attrName>
                                        </p:attrNameLst>
                                      </p:cBhvr>
                                      <p:tavLst>
                                        <p:tav tm="0">
                                          <p:val>
                                            <p:strVal val="ppt_h"/>
                                          </p:val>
                                        </p:tav>
                                        <p:tav tm="100000">
                                          <p:val>
                                            <p:fltVal val="0"/>
                                          </p:val>
                                        </p:tav>
                                      </p:tavLst>
                                    </p:anim>
                                    <p:anim calcmode="lin" valueType="num">
                                      <p:cBhvr>
                                        <p:cTn id="17" dur="2000"/>
                                        <p:tgtEl>
                                          <p:spTgt spid="45"/>
                                        </p:tgtEl>
                                        <p:attrNameLst>
                                          <p:attrName>ppt_w</p:attrName>
                                        </p:attrNameLst>
                                      </p:cBhvr>
                                      <p:tavLst>
                                        <p:tav tm="0">
                                          <p:val>
                                            <p:strVal val="ppt_w"/>
                                          </p:val>
                                        </p:tav>
                                        <p:tav tm="100000">
                                          <p:val>
                                            <p:fltVal val="0"/>
                                          </p:val>
                                        </p:tav>
                                      </p:tavLst>
                                    </p:anim>
                                    <p:set>
                                      <p:cBhvr>
                                        <p:cTn id="18" dur="1" fill="hold">
                                          <p:stCondLst>
                                            <p:cond delay="19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bwMode="auto">
          <a:xfrm>
            <a:off x="1600200" y="533400"/>
            <a:ext cx="8991600" cy="175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algn="ctr">
              <a:lnSpc>
                <a:spcPct val="100000"/>
              </a:lnSpc>
              <a:spcAft>
                <a:spcPct val="5000"/>
              </a:spcAft>
              <a:buFontTx/>
              <a:buNone/>
            </a:pPr>
            <a:r>
              <a:rPr lang="en-US" altLang="en-US" sz="3000" dirty="0"/>
              <a:t>When we take a </a:t>
            </a:r>
            <a:r>
              <a:rPr lang="en-US" altLang="en-US" sz="3000" dirty="0">
                <a:solidFill>
                  <a:srgbClr val="FF0000"/>
                </a:solidFill>
              </a:rPr>
              <a:t>random sample</a:t>
            </a:r>
            <a:r>
              <a:rPr lang="en-US" altLang="en-US" sz="3000" dirty="0"/>
              <a:t>, we guard against bias by taking a sample that is likely to be representative of the entire population.  </a:t>
            </a:r>
            <a:r>
              <a:rPr lang="en-US" altLang="en-US" sz="3000" dirty="0">
                <a:solidFill>
                  <a:schemeClr val="hlink"/>
                </a:solidFill>
              </a:rPr>
              <a:t>		</a:t>
            </a:r>
            <a:endParaRPr lang="en-US" altLang="en-US" sz="3000" dirty="0"/>
          </a:p>
        </p:txBody>
      </p:sp>
      <p:pic>
        <p:nvPicPr>
          <p:cNvPr id="10245" name="Picture 5" descr="http://findwally.co.uk/fankit/graphics/IntlManOfLiterature/Scenes/DepartmentSto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133600"/>
            <a:ext cx="5867400" cy="440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p:nvPr/>
        </p:nvSpPr>
        <p:spPr bwMode="auto">
          <a:xfrm>
            <a:off x="4874260" y="2834640"/>
            <a:ext cx="307340" cy="518160"/>
          </a:xfrm>
          <a:prstGeom prst="ellipse">
            <a:avLst/>
          </a:prstGeom>
          <a:noFill/>
          <a:ln w="38100" cap="flat" cmpd="sng" algn="ctr">
            <a:solidFill>
              <a:srgbClr val="2637E8"/>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90000"/>
              </a:lnSpc>
              <a:spcBef>
                <a:spcPct val="0"/>
              </a:spcBef>
              <a:spcAft>
                <a:spcPct val="0"/>
              </a:spcAft>
            </a:pPr>
            <a:endParaRPr lang="en-US" sz="2000" b="1">
              <a:solidFill>
                <a:srgbClr val="FFFFFF"/>
              </a:solidFill>
              <a:latin typeface="Arial" charset="0"/>
              <a:ea typeface="MS PGothic" pitchFamily="34" charset="-128"/>
            </a:endParaRPr>
          </a:p>
        </p:txBody>
      </p:sp>
      <p:sp>
        <p:nvSpPr>
          <p:cNvPr id="17" name="Oval 16"/>
          <p:cNvSpPr/>
          <p:nvPr/>
        </p:nvSpPr>
        <p:spPr bwMode="auto">
          <a:xfrm>
            <a:off x="4719320" y="3962400"/>
            <a:ext cx="307340" cy="518160"/>
          </a:xfrm>
          <a:prstGeom prst="ellipse">
            <a:avLst/>
          </a:prstGeom>
          <a:noFill/>
          <a:ln w="38100" cap="flat" cmpd="sng" algn="ctr">
            <a:solidFill>
              <a:srgbClr val="2637E8"/>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90000"/>
              </a:lnSpc>
              <a:spcBef>
                <a:spcPct val="0"/>
              </a:spcBef>
              <a:spcAft>
                <a:spcPct val="0"/>
              </a:spcAft>
            </a:pPr>
            <a:endParaRPr lang="en-US" sz="2000" b="1">
              <a:solidFill>
                <a:srgbClr val="FFFFFF"/>
              </a:solidFill>
              <a:latin typeface="Arial" charset="0"/>
              <a:ea typeface="MS PGothic" pitchFamily="34" charset="-128"/>
            </a:endParaRPr>
          </a:p>
        </p:txBody>
      </p:sp>
      <p:sp>
        <p:nvSpPr>
          <p:cNvPr id="18" name="Oval 17"/>
          <p:cNvSpPr/>
          <p:nvPr/>
        </p:nvSpPr>
        <p:spPr bwMode="auto">
          <a:xfrm>
            <a:off x="4564380" y="5029200"/>
            <a:ext cx="307340" cy="518160"/>
          </a:xfrm>
          <a:prstGeom prst="ellipse">
            <a:avLst/>
          </a:prstGeom>
          <a:noFill/>
          <a:ln w="38100" cap="flat" cmpd="sng" algn="ctr">
            <a:solidFill>
              <a:srgbClr val="2637E8"/>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90000"/>
              </a:lnSpc>
              <a:spcBef>
                <a:spcPct val="0"/>
              </a:spcBef>
              <a:spcAft>
                <a:spcPct val="0"/>
              </a:spcAft>
            </a:pPr>
            <a:endParaRPr lang="en-US" sz="2000" b="1">
              <a:solidFill>
                <a:srgbClr val="FFFFFF"/>
              </a:solidFill>
              <a:latin typeface="Arial" charset="0"/>
              <a:ea typeface="MS PGothic" pitchFamily="34" charset="-128"/>
            </a:endParaRPr>
          </a:p>
        </p:txBody>
      </p:sp>
      <p:sp>
        <p:nvSpPr>
          <p:cNvPr id="19" name="Oval 18"/>
          <p:cNvSpPr/>
          <p:nvPr/>
        </p:nvSpPr>
        <p:spPr bwMode="auto">
          <a:xfrm>
            <a:off x="5981700" y="4627880"/>
            <a:ext cx="307340" cy="518160"/>
          </a:xfrm>
          <a:prstGeom prst="ellipse">
            <a:avLst/>
          </a:prstGeom>
          <a:noFill/>
          <a:ln w="38100" cap="flat" cmpd="sng" algn="ctr">
            <a:solidFill>
              <a:srgbClr val="2637E8"/>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90000"/>
              </a:lnSpc>
              <a:spcBef>
                <a:spcPct val="0"/>
              </a:spcBef>
              <a:spcAft>
                <a:spcPct val="0"/>
              </a:spcAft>
            </a:pPr>
            <a:endParaRPr lang="en-US" sz="2000" b="1">
              <a:solidFill>
                <a:srgbClr val="FFFFFF"/>
              </a:solidFill>
              <a:latin typeface="Arial" charset="0"/>
              <a:ea typeface="MS PGothic" pitchFamily="34" charset="-128"/>
            </a:endParaRPr>
          </a:p>
        </p:txBody>
      </p:sp>
      <p:sp>
        <p:nvSpPr>
          <p:cNvPr id="20" name="Oval 19"/>
          <p:cNvSpPr/>
          <p:nvPr/>
        </p:nvSpPr>
        <p:spPr bwMode="auto">
          <a:xfrm>
            <a:off x="6705600" y="2773680"/>
            <a:ext cx="307340" cy="518160"/>
          </a:xfrm>
          <a:prstGeom prst="ellipse">
            <a:avLst/>
          </a:prstGeom>
          <a:noFill/>
          <a:ln w="38100" cap="flat" cmpd="sng" algn="ctr">
            <a:solidFill>
              <a:srgbClr val="2637E8"/>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90000"/>
              </a:lnSpc>
              <a:spcBef>
                <a:spcPct val="0"/>
              </a:spcBef>
              <a:spcAft>
                <a:spcPct val="0"/>
              </a:spcAft>
            </a:pPr>
            <a:endParaRPr lang="en-US" sz="2000" b="1">
              <a:solidFill>
                <a:srgbClr val="FFFFFF"/>
              </a:solidFill>
              <a:latin typeface="Arial" charset="0"/>
              <a:ea typeface="MS PGothic" pitchFamily="34" charset="-128"/>
            </a:endParaRPr>
          </a:p>
        </p:txBody>
      </p:sp>
      <p:sp>
        <p:nvSpPr>
          <p:cNvPr id="21" name="Oval 20"/>
          <p:cNvSpPr/>
          <p:nvPr/>
        </p:nvSpPr>
        <p:spPr bwMode="auto">
          <a:xfrm>
            <a:off x="7218680" y="4511040"/>
            <a:ext cx="307340" cy="518160"/>
          </a:xfrm>
          <a:prstGeom prst="ellipse">
            <a:avLst/>
          </a:prstGeom>
          <a:noFill/>
          <a:ln w="38100" cap="flat" cmpd="sng" algn="ctr">
            <a:solidFill>
              <a:srgbClr val="2637E8"/>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90000"/>
              </a:lnSpc>
              <a:spcBef>
                <a:spcPct val="0"/>
              </a:spcBef>
              <a:spcAft>
                <a:spcPct val="0"/>
              </a:spcAft>
            </a:pPr>
            <a:endParaRPr lang="en-US" sz="2000" b="1">
              <a:solidFill>
                <a:srgbClr val="FFFFFF"/>
              </a:solidFill>
              <a:latin typeface="Arial" charset="0"/>
              <a:ea typeface="MS PGothic" pitchFamily="34" charset="-128"/>
            </a:endParaRPr>
          </a:p>
        </p:txBody>
      </p:sp>
      <p:sp>
        <p:nvSpPr>
          <p:cNvPr id="22" name="Oval 21"/>
          <p:cNvSpPr/>
          <p:nvPr/>
        </p:nvSpPr>
        <p:spPr bwMode="auto">
          <a:xfrm>
            <a:off x="3429000" y="5201920"/>
            <a:ext cx="307340" cy="518160"/>
          </a:xfrm>
          <a:prstGeom prst="ellipse">
            <a:avLst/>
          </a:prstGeom>
          <a:noFill/>
          <a:ln w="38100" cap="flat" cmpd="sng" algn="ctr">
            <a:solidFill>
              <a:srgbClr val="2637E8"/>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90000"/>
              </a:lnSpc>
              <a:spcBef>
                <a:spcPct val="0"/>
              </a:spcBef>
              <a:spcAft>
                <a:spcPct val="0"/>
              </a:spcAft>
            </a:pPr>
            <a:endParaRPr lang="en-US" sz="2000" b="1">
              <a:solidFill>
                <a:srgbClr val="FFFFFF"/>
              </a:solidFill>
              <a:latin typeface="Arial" charset="0"/>
              <a:ea typeface="MS PGothic" pitchFamily="34" charset="-128"/>
            </a:endParaRPr>
          </a:p>
        </p:txBody>
      </p:sp>
      <p:sp>
        <p:nvSpPr>
          <p:cNvPr id="23" name="Oval 22"/>
          <p:cNvSpPr/>
          <p:nvPr/>
        </p:nvSpPr>
        <p:spPr bwMode="auto">
          <a:xfrm>
            <a:off x="3926840" y="3444240"/>
            <a:ext cx="307340" cy="518160"/>
          </a:xfrm>
          <a:prstGeom prst="ellipse">
            <a:avLst/>
          </a:prstGeom>
          <a:noFill/>
          <a:ln w="38100" cap="flat" cmpd="sng" algn="ctr">
            <a:solidFill>
              <a:srgbClr val="2637E8"/>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90000"/>
              </a:lnSpc>
              <a:spcBef>
                <a:spcPct val="0"/>
              </a:spcBef>
              <a:spcAft>
                <a:spcPct val="0"/>
              </a:spcAft>
            </a:pPr>
            <a:endParaRPr lang="en-US" sz="2000" b="1">
              <a:solidFill>
                <a:srgbClr val="FFFFFF"/>
              </a:solidFill>
              <a:latin typeface="Arial" charset="0"/>
              <a:ea typeface="MS PGothic" pitchFamily="34" charset="-128"/>
            </a:endParaRPr>
          </a:p>
        </p:txBody>
      </p:sp>
      <p:sp>
        <p:nvSpPr>
          <p:cNvPr id="24" name="Oval 23"/>
          <p:cNvSpPr/>
          <p:nvPr/>
        </p:nvSpPr>
        <p:spPr bwMode="auto">
          <a:xfrm>
            <a:off x="7924800" y="5547360"/>
            <a:ext cx="307340" cy="518160"/>
          </a:xfrm>
          <a:prstGeom prst="ellipse">
            <a:avLst/>
          </a:prstGeom>
          <a:noFill/>
          <a:ln w="38100" cap="flat" cmpd="sng" algn="ctr">
            <a:solidFill>
              <a:srgbClr val="2637E8"/>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90000"/>
              </a:lnSpc>
              <a:spcBef>
                <a:spcPct val="0"/>
              </a:spcBef>
              <a:spcAft>
                <a:spcPct val="0"/>
              </a:spcAft>
            </a:pPr>
            <a:endParaRPr lang="en-US" sz="2000" b="1">
              <a:solidFill>
                <a:srgbClr val="FFFFFF"/>
              </a:solidFill>
              <a:latin typeface="Arial" charset="0"/>
              <a:ea typeface="MS PGothic" pitchFamily="34" charset="-128"/>
            </a:endParaRPr>
          </a:p>
        </p:txBody>
      </p:sp>
      <p:sp>
        <p:nvSpPr>
          <p:cNvPr id="25" name="Oval 24"/>
          <p:cNvSpPr/>
          <p:nvPr/>
        </p:nvSpPr>
        <p:spPr bwMode="auto">
          <a:xfrm>
            <a:off x="7435850" y="2372360"/>
            <a:ext cx="307340" cy="518160"/>
          </a:xfrm>
          <a:prstGeom prst="ellipse">
            <a:avLst/>
          </a:prstGeom>
          <a:noFill/>
          <a:ln w="38100" cap="flat" cmpd="sng" algn="ctr">
            <a:solidFill>
              <a:srgbClr val="2637E8"/>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90000"/>
              </a:lnSpc>
              <a:spcBef>
                <a:spcPct val="0"/>
              </a:spcBef>
              <a:spcAft>
                <a:spcPct val="0"/>
              </a:spcAft>
            </a:pPr>
            <a:endParaRPr lang="en-US" sz="2000" b="1">
              <a:solidFill>
                <a:srgbClr val="FFFFFF"/>
              </a:solidFill>
              <a:latin typeface="Arial" charset="0"/>
              <a:ea typeface="MS PGothic" pitchFamily="34" charset="-128"/>
            </a:endParaRPr>
          </a:p>
        </p:txBody>
      </p:sp>
      <p:sp>
        <p:nvSpPr>
          <p:cNvPr id="26" name="Oval 25"/>
          <p:cNvSpPr/>
          <p:nvPr/>
        </p:nvSpPr>
        <p:spPr bwMode="auto">
          <a:xfrm>
            <a:off x="5213350" y="5557520"/>
            <a:ext cx="307340" cy="518160"/>
          </a:xfrm>
          <a:prstGeom prst="ellipse">
            <a:avLst/>
          </a:prstGeom>
          <a:noFill/>
          <a:ln w="38100" cap="flat" cmpd="sng" algn="ctr">
            <a:solidFill>
              <a:srgbClr val="2637E8"/>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90000"/>
              </a:lnSpc>
              <a:spcBef>
                <a:spcPct val="0"/>
              </a:spcBef>
              <a:spcAft>
                <a:spcPct val="0"/>
              </a:spcAft>
            </a:pPr>
            <a:endParaRPr lang="en-US" sz="2000" b="1">
              <a:solidFill>
                <a:srgbClr val="FFFFFF"/>
              </a:solidFill>
              <a:latin typeface="Arial" charset="0"/>
              <a:ea typeface="MS PGothic" pitchFamily="34" charset="-128"/>
            </a:endParaRPr>
          </a:p>
        </p:txBody>
      </p:sp>
    </p:spTree>
    <p:extLst>
      <p:ext uri="{BB962C8B-B14F-4D97-AF65-F5344CB8AC3E}">
        <p14:creationId xmlns:p14="http://schemas.microsoft.com/office/powerpoint/2010/main" val="3662251851"/>
      </p:ext>
    </p:extLst>
  </p:cSld>
  <p:clrMapOvr>
    <a:masterClrMapping/>
  </p:clrMapOvr>
  <p:transition>
    <p:zoom dir="in"/>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1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01macpp">
  <a:themeElements>
    <a:clrScheme name="">
      <a:dk1>
        <a:srgbClr val="000000"/>
      </a:dk1>
      <a:lt1>
        <a:srgbClr val="FFFFFF"/>
      </a:lt1>
      <a:dk2>
        <a:srgbClr val="00279F"/>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c01macpp">
      <a:majorFont>
        <a:latin typeface="Arial"/>
        <a:ea typeface=""/>
        <a:cs typeface=""/>
      </a:majorFont>
      <a:minorFont>
        <a:latin typeface="Arial"/>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4097"/>
        </a:solidFill>
        <a:ln w="12700" cap="flat" cmpd="sng" algn="ctr">
          <a:solidFill>
            <a:srgbClr val="2637E8"/>
          </a:solidFill>
          <a:prstDash val="solid"/>
          <a:round/>
          <a:headEnd type="triangl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144097"/>
        </a:solidFill>
        <a:ln w="12700" cap="flat" cmpd="sng" algn="ctr">
          <a:solidFill>
            <a:srgbClr val="2637E8"/>
          </a:solidFill>
          <a:prstDash val="solid"/>
          <a:round/>
          <a:headEnd type="triangl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Arial" charset="0"/>
          </a:defRPr>
        </a:defPPr>
      </a:lstStyle>
    </a:lnDef>
  </a:objectDefaults>
  <a:extraClrSchemeLst>
    <a:extraClrScheme>
      <a:clrScheme name="c01macpp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01macpp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01macpp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01macpp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01macp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01macp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01macp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43505</TotalTime>
  <Words>3342</Words>
  <Application>Microsoft Macintosh PowerPoint</Application>
  <PresentationFormat>Widescreen</PresentationFormat>
  <Paragraphs>378</Paragraphs>
  <Slides>49</Slides>
  <Notes>7</Notes>
  <HiddenSlides>2</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49</vt:i4>
      </vt:variant>
    </vt:vector>
  </HeadingPairs>
  <TitlesOfParts>
    <vt:vector size="56" baseType="lpstr">
      <vt:lpstr>Arial</vt:lpstr>
      <vt:lpstr>Calibri</vt:lpstr>
      <vt:lpstr>Cambria Math</vt:lpstr>
      <vt:lpstr>Times New Roman</vt:lpstr>
      <vt:lpstr>Wingdings</vt:lpstr>
      <vt:lpstr>1_Body Slides</vt:lpstr>
      <vt:lpstr>c01macpp</vt:lpstr>
      <vt:lpstr>For Live Session Assignment (FLS) </vt:lpstr>
      <vt:lpstr>Philosophy</vt:lpstr>
      <vt:lpstr>Symbols!</vt:lpstr>
      <vt:lpstr>Let’s ask another question…</vt:lpstr>
      <vt:lpstr>Definitions</vt:lpstr>
      <vt:lpstr>Definitions</vt:lpstr>
      <vt:lpstr>PowerPoint Presentation</vt:lpstr>
      <vt:lpstr>Definitions</vt:lpstr>
      <vt:lpstr>PowerPoint Presentation</vt:lpstr>
      <vt:lpstr>Quick Quiz Question 2 (QQ2)</vt:lpstr>
      <vt:lpstr>PowerPoint Presentation</vt:lpstr>
      <vt:lpstr>PowerPoint Presentation</vt:lpstr>
      <vt:lpstr>Quick Quiz Question 1 (QQ1)</vt:lpstr>
      <vt:lpstr>Break Out 1</vt:lpstr>
      <vt:lpstr>Question 2 (≤1 hour)</vt:lpstr>
      <vt:lpstr>Question 2 (≤1 hour)</vt:lpstr>
      <vt:lpstr>Another Look…</vt:lpstr>
      <vt:lpstr>Question 2: A Solution</vt:lpstr>
      <vt:lpstr>Question 3 (1 hour)</vt:lpstr>
      <vt:lpstr>Question 3: A Solution</vt:lpstr>
      <vt:lpstr>End Break Out 1</vt:lpstr>
      <vt:lpstr>Quick Quiz Question 3 (QQ3)</vt:lpstr>
      <vt:lpstr>Break Out 2</vt:lpstr>
      <vt:lpstr>Question 4 (1 hours)</vt:lpstr>
      <vt:lpstr>Question 4a</vt:lpstr>
      <vt:lpstr>Question 4b</vt:lpstr>
      <vt:lpstr>End Break Out 2</vt:lpstr>
      <vt:lpstr>Break Out 3</vt:lpstr>
      <vt:lpstr>Practice with Scope: Q1</vt:lpstr>
      <vt:lpstr>Practice with Scope: Q2</vt:lpstr>
      <vt:lpstr>End Break Out 3</vt:lpstr>
      <vt:lpstr>Review: Strategy of Hypothesis Testing</vt:lpstr>
      <vt:lpstr>Break Out 4</vt:lpstr>
      <vt:lpstr>Pvalue … from FLS</vt:lpstr>
      <vt:lpstr>Question / Activity 5 (2-3 hours)</vt:lpstr>
      <vt:lpstr>Creativity Study</vt:lpstr>
      <vt:lpstr>Creativity Study: all 47 subjects</vt:lpstr>
      <vt:lpstr>Creativity Study</vt:lpstr>
      <vt:lpstr>Go Over SAS and R Permutation Test Code</vt:lpstr>
      <vt:lpstr>Creativity Study: Pvalue</vt:lpstr>
      <vt:lpstr>Creativity Study</vt:lpstr>
      <vt:lpstr>Creativity Study</vt:lpstr>
      <vt:lpstr>ChatGPT3.5</vt:lpstr>
      <vt:lpstr>With ChatGPT3.5</vt:lpstr>
      <vt:lpstr>End Break Out 4</vt:lpstr>
      <vt:lpstr>Question 6: Takeaways! (~ 1 Hour)</vt:lpstr>
      <vt:lpstr>Question 7: Questions!</vt:lpstr>
      <vt:lpstr>End of For Live Session: Unit 1</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Microsoft Office User</cp:lastModifiedBy>
  <cp:revision>245</cp:revision>
  <cp:lastPrinted>2020-09-21T07:53:02Z</cp:lastPrinted>
  <dcterms:created xsi:type="dcterms:W3CDTF">2016-03-21T14:12:59Z</dcterms:created>
  <dcterms:modified xsi:type="dcterms:W3CDTF">2023-08-24T22:34:10Z</dcterms:modified>
  <cp:category/>
</cp:coreProperties>
</file>